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254" r:id="rId3"/>
    <p:sldId id="403" r:id="rId4"/>
    <p:sldId id="2251" r:id="rId5"/>
    <p:sldId id="2255" r:id="rId6"/>
    <p:sldId id="2256" r:id="rId7"/>
    <p:sldId id="2257" r:id="rId8"/>
    <p:sldId id="2258" r:id="rId9"/>
    <p:sldId id="2259" r:id="rId10"/>
    <p:sldId id="2260" r:id="rId11"/>
    <p:sldId id="2261" r:id="rId12"/>
    <p:sldId id="2262" r:id="rId13"/>
    <p:sldId id="2263" r:id="rId14"/>
    <p:sldId id="2265" r:id="rId15"/>
    <p:sldId id="2264" r:id="rId16"/>
    <p:sldId id="2266" r:id="rId17"/>
    <p:sldId id="2267" r:id="rId18"/>
    <p:sldId id="2268" r:id="rId19"/>
    <p:sldId id="2269" r:id="rId20"/>
    <p:sldId id="2270" r:id="rId21"/>
    <p:sldId id="2271" r:id="rId22"/>
    <p:sldId id="2272" r:id="rId23"/>
    <p:sldId id="2274" r:id="rId24"/>
    <p:sldId id="2275" r:id="rId25"/>
    <p:sldId id="2276" r:id="rId26"/>
    <p:sldId id="2277" r:id="rId27"/>
    <p:sldId id="2278" r:id="rId28"/>
    <p:sldId id="2279" r:id="rId29"/>
  </p:sldIdLst>
  <p:sldSz cx="12192000" cy="6858000"/>
  <p:notesSz cx="6858000" cy="9144000"/>
  <p:embeddedFontLst>
    <p:embeddedFont>
      <p:font typeface="Inter" panose="020B0604020202020204" charset="0"/>
      <p:regular r:id="rId32"/>
      <p:bold r:id="rId33"/>
      <p:italic r:id="rId34"/>
      <p:boldItalic r:id="rId35"/>
    </p:embeddedFont>
    <p:embeddedFont>
      <p:font typeface="Inter Medium" panose="020B0604020202020204" charset="0"/>
      <p:regular r:id="rId36"/>
      <p:bold r:id="rId37"/>
      <p:italic r:id="rId38"/>
      <p:boldItalic r:id="rId39"/>
    </p:embeddedFont>
    <p:embeddedFont>
      <p:font typeface="Inter SemiBold" panose="020B0604020202020204" charset="0"/>
      <p:regular r:id="rId40"/>
      <p:bold r:id="rId41"/>
      <p:italic r:id="rId42"/>
      <p:boldItalic r:id="rId43"/>
    </p:embeddedFont>
    <p:embeddedFont>
      <p:font typeface="Poppins" panose="00000500000000000000" pitchFamily="2" charset="0"/>
      <p:regular r:id="rId44"/>
      <p:bold r:id="rId45"/>
      <p:italic r:id="rId46"/>
      <p:boldItalic r:id="rId4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87AA7D-ADC6-B015-CD8E-FA9B9ED393FD}" name="Ioana Voinescu BCR" initials="IVB" userId="S::Ioana.Voinescu@bcr.ro::5901b4e2-fc48-4890-897b-4cfd777df4ed" providerId="AD"/>
  <p188:author id="{3994E791-4489-BC6F-89C0-0CB8B399CE07}" name="Mihaiela Dinca BCR" initials="MDB" userId="S::mihaiela.dinca@bcr.ro::54b1db03-2de5-449c-84d1-9ad3c334b4c8" providerId="AD"/>
  <p188:author id="{75615EF6-E694-6ACE-5924-6338D43C763C}" name="Oana Roxana Bucerzan BCR" initials="ORBB" userId="S::OanaRoxana.Bucerzan@bcr.ro::937849fb-4be5-4324-aa86-5f1c70a7ee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B33F"/>
    <a:srgbClr val="EB4C79"/>
    <a:srgbClr val="02A3A3"/>
    <a:srgbClr val="028F61"/>
    <a:srgbClr val="245375"/>
    <a:srgbClr val="000000"/>
    <a:srgbClr val="7030A0"/>
    <a:srgbClr val="0CB43F"/>
    <a:srgbClr val="2870ED"/>
    <a:srgbClr val="FF6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52" autoAdjust="0"/>
    <p:restoredTop sz="89388" autoAdjust="0"/>
  </p:normalViewPr>
  <p:slideViewPr>
    <p:cSldViewPr snapToGrid="0" showGuides="1">
      <p:cViewPr varScale="1">
        <p:scale>
          <a:sx n="59" d="100"/>
          <a:sy n="59" d="100"/>
        </p:scale>
        <p:origin x="528" y="44"/>
      </p:cViewPr>
      <p:guideLst/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36" d="100"/>
          <a:sy n="136" d="100"/>
        </p:scale>
        <p:origin x="476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54382804226265E-2"/>
          <c:y val="0.24785429835888242"/>
          <c:w val="0.97134561719577373"/>
          <c:h val="0.702890528088791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Deloc</c:v>
                </c:pt>
              </c:strCache>
            </c:strRef>
          </c:tx>
          <c:spPr>
            <a:solidFill>
              <a:srgbClr val="C00000"/>
            </a:solidFill>
            <a:ln w="381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47980216554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CD-444A-A8FC-B25367AD2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D-444A-A8FC-B25367AD2D0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Puțin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CD-444A-A8FC-B25367AD2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CD-444A-A8FC-B25367AD2D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Nici mult, nici puțin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CD-444A-A8FC-B25367AD2D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Mult</c:v>
                </c:pt>
              </c:strCache>
            </c:strRef>
          </c:tx>
          <c:spPr>
            <a:solidFill>
              <a:schemeClr val="accent6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CD-444A-A8FC-B25367AD2D0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Foarte mult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CD-444A-A8FC-B25367AD2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82"/>
        <c:axId val="955797328"/>
        <c:axId val="955791504"/>
      </c:barChart>
      <c:catAx>
        <c:axId val="955797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009712362687345"/>
          <c:y val="0.69772304434758692"/>
          <c:w val="0.71990287637312655"/>
          <c:h val="0.30030917630223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35776990170898"/>
          <c:y val="0.22952716565415943"/>
          <c:w val="0.59523696135190751"/>
          <c:h val="0.46830497507239888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47980216554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CC-C34D-B45E-C12143FFDE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Feminin</c:v>
                </c:pt>
                <c:pt idx="1">
                  <c:v>Masculin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CC-C34D-B45E-C12143FFDEE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CC-C34D-B45E-C12143FFDEE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CC-C34D-B45E-C12143FFDEE6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CC-C34D-B45E-C12143FFDEE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CC-C34D-B45E-C12143FFDE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Feminin</c:v>
                </c:pt>
                <c:pt idx="1">
                  <c:v>Masculin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CC-C34D-B45E-C12143FFD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746060507843843"/>
          <c:y val="0.7343748228437964"/>
          <c:w val="0.74107139760973062"/>
          <c:h val="0.13702532357971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53244409357634"/>
          <c:y val="9.1697688239460812E-2"/>
          <c:w val="0.53104877672957707"/>
          <c:h val="0.734401674845416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explosion val="1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12-D74C-B22A-5766AD248CD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12-D74C-B22A-5766AD248C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Nu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12-D74C-B22A-5766AD248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5"/>
        <c:holeSize val="48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7771902819158"/>
          <c:y val="0.15801152192884368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2.5353024977498198E-3"/>
                  <c:y val="2.46663930055648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8-2241-99D2-54B131235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Avansul pentru o locuință proprie</c:v>
                </c:pt>
                <c:pt idx="1">
                  <c:v>Un fond pentru un copil</c:v>
                </c:pt>
                <c:pt idx="2">
                  <c:v>Fondul de nuntă/eveniment</c:v>
                </c:pt>
                <c:pt idx="3">
                  <c:v>Vacanțe sau festivaluri</c:v>
                </c:pt>
                <c:pt idx="4">
                  <c:v>Nu am pus bani împreună deoparte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0.24</c:v>
                </c:pt>
                <c:pt idx="2">
                  <c:v>0.17</c:v>
                </c:pt>
                <c:pt idx="3">
                  <c:v>0.17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8-2241-99D2-54B131235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7771902819158"/>
          <c:y val="0.15801152192884368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394301347924732E-3"/>
                  <c:y val="-8.570706055333398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6D-1A49-8C63-E18398D60539}"/>
                </c:ext>
              </c:extLst>
            </c:dLbl>
            <c:dLbl>
              <c:idx val="1"/>
              <c:layout>
                <c:manualLayout>
                  <c:x val="-3.871279861203790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6D-1A49-8C63-E18398D605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Nu avem planuri de viitor.</c:v>
                </c:pt>
                <c:pt idx="1">
                  <c:v>Nici planurile noastre în cuplu nu coincid.</c:v>
                </c:pt>
                <c:pt idx="2">
                  <c:v>Mai degrabă presiune socială - ne simțim obligați să bifăm niște etape.</c:v>
                </c:pt>
                <c:pt idx="3">
                  <c:v>100% dorința noastră - avem aceleași valori.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0.05</c:v>
                </c:pt>
                <c:pt idx="2">
                  <c:v>0.16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D-1A49-8C63-E18398D60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3E-2840-A6B9-3C856726F3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3E-2840-A6B9-3C856726F3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Feminin</c:v>
                </c:pt>
                <c:pt idx="1">
                  <c:v>Masculin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3E-2840-A6B9-3C856726F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48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08132609651056"/>
          <c:y val="0.23270022833101847"/>
          <c:w val="0.26320240432022979"/>
          <c:h val="0.36741977458414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4898925269616"/>
          <c:y val="0.11097352256236635"/>
          <c:w val="0.44932794564431983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4.1776219975399077E-3"/>
                  <c:y val="-8.71976221753428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1-1049-A151-966751AA9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Sub 3000 de lei</c:v>
                </c:pt>
                <c:pt idx="1">
                  <c:v>3000 – 5000 de lei</c:v>
                </c:pt>
                <c:pt idx="2">
                  <c:v>5001 - 7000 de lei</c:v>
                </c:pt>
                <c:pt idx="3">
                  <c:v>7001 – 9000 de lei</c:v>
                </c:pt>
                <c:pt idx="4">
                  <c:v>9001-11.000 de lei</c:v>
                </c:pt>
                <c:pt idx="5">
                  <c:v>Peste 11.000 de lei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0.21</c:v>
                </c:pt>
                <c:pt idx="1">
                  <c:v>0.37</c:v>
                </c:pt>
                <c:pt idx="2">
                  <c:v>0.23</c:v>
                </c:pt>
                <c:pt idx="3">
                  <c:v>0.11</c:v>
                </c:pt>
                <c:pt idx="4">
                  <c:v>0.06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E1-1049-A151-966751AA9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34448510318078"/>
          <c:y val="0.14713633015503405"/>
          <c:w val="0.35256077576061767"/>
          <c:h val="0.6120190475037967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56-6E48-B5D1-2B4FC1CF3825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56-6E48-B5D1-2B4FC1CF382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975701AC-14D2-4131-9EDF-D2B2383DF404}" type="VALUE">
                      <a:rPr lang="en-US">
                        <a:solidFill>
                          <a:schemeClr val="bg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56-6E48-B5D1-2B4FC1CF3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56-6E48-B5D1-2B4FC1CF3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48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348560271638767"/>
          <c:y val="0.2920253147223269"/>
          <c:w val="0.16038266297784487"/>
          <c:h val="0.38442315953797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85818252282393"/>
          <c:y val="0.11097354472061909"/>
          <c:w val="0.53046396045903932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Școală primară / gimnaziu</c:v>
                </c:pt>
                <c:pt idx="1">
                  <c:v>Liceu / Școală profesională / Şcoală postliceală</c:v>
                </c:pt>
                <c:pt idx="2">
                  <c:v>Facultate / master / doctorat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0.08</c:v>
                </c:pt>
                <c:pt idx="1">
                  <c:v>0.56000000000000005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E-0544-9BC2-601AE872E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28234493920834"/>
          <c:y val="0.11097352256236635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Mai puțin de 6 luni</c:v>
                </c:pt>
                <c:pt idx="1">
                  <c:v>Între 6 luni și 2 ani</c:v>
                </c:pt>
                <c:pt idx="2">
                  <c:v>Peste 2 ani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0.35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9-C042-A24E-CD8B9E829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7771902819158"/>
          <c:y val="0.15801152192884368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B0E0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Împărțim totul 50/50, indiferent de venituri.</c:v>
                </c:pt>
                <c:pt idx="1">
                  <c:v>Avem un cont comun unde punem amândoi, restul rămâne la fiecare.</c:v>
                </c:pt>
                <c:pt idx="2">
                  <c:v>Fiecare plătește ce apucă, e un haos controlat.</c:v>
                </c:pt>
                <c:pt idx="3">
                  <c:v>Proporțional cu salariul (cine are mai mult, dă mai mult).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0.49</c:v>
                </c:pt>
                <c:pt idx="1">
                  <c:v>0.18</c:v>
                </c:pt>
                <c:pt idx="2">
                  <c:v>0.17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8-724E-B93A-868EB7EA6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24692380709828"/>
          <c:y val="7.08941045657627E-2"/>
          <c:w val="0.53104877672957707"/>
          <c:h val="0.734401674845416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62-B74A-A338-678DA405188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62-B74A-A338-678DA4051881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862-B74A-A338-678DA40518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Eu</c:v>
                </c:pt>
                <c:pt idx="1">
                  <c:v>Partenerul/a</c:v>
                </c:pt>
                <c:pt idx="2">
                  <c:v>Amândoi în mod egal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</c:v>
                </c:pt>
                <c:pt idx="1">
                  <c:v>0.15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62-B74A-A338-678DA405188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759174461525174"/>
          <c:y val="0.87087340986277106"/>
          <c:w val="0.76248991634319285"/>
          <c:h val="7.1060743623106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13271043185511"/>
          <c:y val="7.1763429559605907E-2"/>
          <c:w val="0.52624878725088098"/>
          <c:h val="0.727763639947560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39-3A41-B497-0C6F170F39B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39-3A41-B497-0C6F170F39B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39-3A41-B497-0C6F170F39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Eu</c:v>
                </c:pt>
                <c:pt idx="1">
                  <c:v>Partenerul/a</c:v>
                </c:pt>
                <c:pt idx="2">
                  <c:v>Amândoi în mod egal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0.39</c:v>
                </c:pt>
                <c:pt idx="1">
                  <c:v>0.12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39-3A41-B497-0C6F170F39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35440976817763"/>
          <c:y val="0.86775199979157824"/>
          <c:w val="0.76248991634319285"/>
          <c:h val="7.1060743623106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7771902819158"/>
          <c:y val="0.15801152192884368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Plătim pe rând</c:v>
                </c:pt>
                <c:pt idx="1">
                  <c:v>Cine are mai mulți bani în perioada respectivă</c:v>
                </c:pt>
                <c:pt idx="2">
                  <c:v>Ambii parteneri în mod egal</c:v>
                </c:pt>
                <c:pt idx="3">
                  <c:v>Bărbatul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</c:v>
                </c:pt>
                <c:pt idx="1">
                  <c:v>0.13</c:v>
                </c:pt>
                <c:pt idx="2">
                  <c:v>0.21</c:v>
                </c:pt>
                <c:pt idx="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E-EC4B-998B-1E47E024C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7771902819158"/>
          <c:y val="0.15801152192884368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Femeia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Plătim pe rând</c:v>
                </c:pt>
                <c:pt idx="1">
                  <c:v>Cine are mai mulți bani în perioada respectivă</c:v>
                </c:pt>
                <c:pt idx="2">
                  <c:v>Ambii parteneri în mod egal</c:v>
                </c:pt>
                <c:pt idx="3">
                  <c:v>Bărbatul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0.15</c:v>
                </c:pt>
                <c:pt idx="2">
                  <c:v>0.24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2-AE4B-BBDE-0B4F4232C61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Bărbatul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Plătim pe rând</c:v>
                </c:pt>
                <c:pt idx="1">
                  <c:v>Cine are mai mulți bani în perioada respectivă</c:v>
                </c:pt>
                <c:pt idx="2">
                  <c:v>Ambii parteneri în mod egal</c:v>
                </c:pt>
                <c:pt idx="3">
                  <c:v>Bărbatul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0.08</c:v>
                </c:pt>
                <c:pt idx="1">
                  <c:v>0.11</c:v>
                </c:pt>
                <c:pt idx="2">
                  <c:v>0.17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2-AE4B-BBDE-0B4F4232C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955797328"/>
        <c:axId val="955791504"/>
      </c:barChart>
      <c:catAx>
        <c:axId val="955797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15413971774214"/>
          <c:y val="0.57607377285818107"/>
          <c:w val="0.16617001350788707"/>
          <c:h val="0.2335727761715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78267212962034E-2"/>
          <c:y val="0.22952716565415943"/>
          <c:w val="0.86681646404065438"/>
          <c:h val="0.46830497507239888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Bani sau cheltuieli față de partener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47980216554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D8-0840-B6CF-A290D3B5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D8-0840-B6CF-A290D3B588D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Interacțiuni cu alți posibili parteneri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D8-0840-B6CF-A290D3B588D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D8-0840-B6CF-A290D3B5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D8-0840-B6CF-A290D3B58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955797328"/>
        <c:axId val="955791504"/>
      </c:barChart>
      <c:catAx>
        <c:axId val="955797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5980900777021386E-2"/>
          <c:y val="0.61785469524642767"/>
          <c:w val="0.74107139760973062"/>
          <c:h val="0.13702532357971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7771902819158"/>
          <c:y val="0.15801152192884368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03-6246-979E-785C70414BE7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03-6246-979E-785C70414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Haine de brand</c:v>
                </c:pt>
                <c:pt idx="1">
                  <c:v>Livrări mâncare când ești singur</c:v>
                </c:pt>
                <c:pt idx="2">
                  <c:v>Jocuri video</c:v>
                </c:pt>
                <c:pt idx="3">
                  <c:v>Pariuri</c:v>
                </c:pt>
                <c:pt idx="4">
                  <c:v>Abonamente la platforme pentru adulți</c:v>
                </c:pt>
                <c:pt idx="5">
                  <c:v>Platforme de dating</c:v>
                </c:pt>
                <c:pt idx="6">
                  <c:v>Alta. Care? (ex: produse de îngrijire personală, servicii de înfrumusețare, cadouri)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0.36</c:v>
                </c:pt>
                <c:pt idx="1">
                  <c:v>0.26</c:v>
                </c:pt>
                <c:pt idx="2">
                  <c:v>0.21</c:v>
                </c:pt>
                <c:pt idx="3">
                  <c:v>0.15</c:v>
                </c:pt>
                <c:pt idx="4">
                  <c:v>0.04</c:v>
                </c:pt>
                <c:pt idx="5">
                  <c:v>0.03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03-6246-979E-785C70414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35776990170898"/>
          <c:y val="0.22952716565415943"/>
          <c:w val="0.59523696135190751"/>
          <c:h val="0.46830497507239888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47980216554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8-2244-B697-7E24FBAD0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Feminin</c:v>
                </c:pt>
                <c:pt idx="1">
                  <c:v>Masculin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8-2244-B697-7E24FBAD0DE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28-2244-B697-7E24FBAD0DE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28-2244-B697-7E24FBAD0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8-2244-B697-7E24FBAD0DE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8-2244-B697-7E24FBAD0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Feminin</c:v>
                </c:pt>
                <c:pt idx="1">
                  <c:v>Masculin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28-2244-B697-7E24FBAD0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746060507843843"/>
          <c:y val="0.73887459041485726"/>
          <c:w val="0.74107139760973062"/>
          <c:h val="0.13702532357971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06272C7-C209-E7D2-E48E-A8E606B797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1E9BAE-14E1-C27C-29A1-B36B8C46E6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9929D-8DEE-4193-A579-95F8BADBBC10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4F2B47-7F50-EB12-AC1C-A75AE249D2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75DC6E-462C-BE45-E6EC-85E34865D6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68E1-4B9C-4430-96BE-EF27189697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4344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C1B06-E177-4437-B611-C3C2D1A2EF85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E6631-D942-4CE8-AF59-DF0AC45E85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0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20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40BCF-46A6-6847-BD9C-726F1D937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FBA942-85D0-F8A0-B843-6B3386AEB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1409B7-E4E9-84E0-C194-B0AB92F9A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254F-D6A4-C79B-6D1C-0DBDCD452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04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38B5F-E6B3-1AE0-C2D8-6ACA365CB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D7FCF8-C852-493D-BEE9-63660A912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937DC-2A4E-A433-E194-1E54A147A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87CE5-04BE-15F7-4787-0DA3C463F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79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D9A11-D9E4-EE81-2090-F86AE3407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D5D4F-8475-F5C3-5295-79D779D1A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D236EC-EBB4-9A49-F734-12DA00E64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9B399-AA07-F34A-8FA3-9BB6F7DE3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882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1C767-3AF0-90B6-54E9-710DDB4FE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89ED0-6B39-4BE8-E0FC-0A8EF0823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3737F7-AF90-890A-2B50-BD5A73E43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712BE-F283-6E1C-B7F7-4D408F6D5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385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1E117-344A-326A-01C1-DEA434B5D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60069-2412-6450-70AF-692CB6EF6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7C7ED-A58C-756B-E96E-237B25E62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F3F14-CD05-C57B-1D7D-4F3B32C73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20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155D6-51AE-6886-B63D-F9E15692A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B9505-9AF8-BAC7-A49C-7E287E8DF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E4D87-F156-BCB7-361D-DF38D31FC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34CAA-F569-926D-BA5E-D8A0EF758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297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67486-2C87-9482-7795-5A8FEEDD6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C45F6-52EE-86CF-CBA8-9F72A98CC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9660DD-79AF-4909-E69C-E5C31D034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9546B-54A7-AE41-9D80-4D9F38D87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183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6BDDC-9719-159C-F773-F394F8507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DE1F8-17A6-5061-685F-6C6E55CD1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65A074-E553-F4E9-5210-EA03B06C2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038AA-55FC-BAA2-B9B5-DCC4E9A8C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748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4760A-E8D5-2F4D-B77D-B3594A8C7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DBF1C1-5786-0B15-987B-19B2863A4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5D487-5308-496E-C142-32FF3EDA7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545A6-18ED-F014-366E-22DF04635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637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DE90B-F1B2-BF5A-4848-5BB87196C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EE39A-B647-FB2B-E904-4880C5E35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752E2-F555-6EC4-A838-4B773B813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76241-BA2E-89C3-33A5-D3341DA00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75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D7CD-1D18-FF6E-26FE-CA3544192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AB4F25-23C0-3935-5553-B20A97D11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F3F90-1D5D-2FFF-75F2-C9279198A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E81D-0AB7-5B21-A07C-2E6666CE0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83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D7CD-1D18-FF6E-26FE-CA3544192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AB4F25-23C0-3935-5553-B20A97D11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F3F90-1D5D-2FFF-75F2-C9279198A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E81D-0AB7-5B21-A07C-2E6666CE0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69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71127-4D2F-A957-F7F8-28866F59E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571E4-E446-8AEC-9808-64817C3E2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8EC75F-B4BD-A4C3-3390-4EDBA90F7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B5AE-33C3-8A22-B3B3-303A6E106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272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6AE6A-CB02-5EA1-0A51-5B82B48A4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15844-FAAC-06C0-F98D-9A8BEFC1D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B63886-EB6D-5183-7ED9-FC5A8AEA3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2FC1E-3A51-0D82-3E3E-D8BC8089F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56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D7AF0-2D09-0A39-9B8E-8D655FCAB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D53655-B290-C706-8BDC-516578B01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4AE66-1CB8-532A-48A1-B6E378E86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14406-FF8A-B204-7863-4E22C2B54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34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3D9C5-B02D-C04F-CBC5-7E98D2B49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2B41D6-70D5-155D-EB21-3D0973B49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0FDA0-7534-5662-5182-5CADDD125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A4976-14FF-D26A-D3D7-971BBFB41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316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F9298-269A-34DB-CE6A-C44EE27F4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5D8EB-5697-65C5-778A-880559698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5AD08-F03A-B04E-BD96-35FD8E7D1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BC212-D584-547C-4ECF-5E7F5E118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04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F384E-59E6-9AB3-54FE-A9653FCC5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E3A5E2-1EFD-754B-DF9D-1FD36BE9C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7FF13-3BA3-ADDC-4957-87F69D4A4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099C7-41D6-59B4-2DA1-E46F06FD0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90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E613EA3-BC16-E0A5-5957-7A5B2E2A4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algn="l"/>
            <a:r>
              <a:rPr lang="en-GB" dirty="0"/>
              <a:t>Place, date (Change via "INSERT &gt; Header &amp; Footer")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00439B-2E9A-3EE2-56BE-F5FD2E54CE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1" y="1152528"/>
            <a:ext cx="1470835" cy="5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0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7" y="1988840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8" y="4806838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7" y="1357963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7" y="4221088"/>
            <a:ext cx="463841" cy="3530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BA2649B-11E8-59D3-F8B9-F706823BBF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5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2" y="5407818"/>
            <a:ext cx="3512346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8FF8FB-6E94-B45E-B48E-0F5A11C94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8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>
                <a:solidFill>
                  <a:schemeClr val="bg1"/>
                </a:solidFill>
              </a:defRPr>
            </a:lvl1pPr>
            <a:lvl2pPr marL="271463" indent="-271463">
              <a:defRPr sz="2400">
                <a:solidFill>
                  <a:schemeClr val="bg1"/>
                </a:solidFill>
              </a:defRPr>
            </a:lvl2pPr>
            <a:lvl3pPr marL="538163" indent="-273050">
              <a:defRPr sz="2400">
                <a:solidFill>
                  <a:schemeClr val="bg1"/>
                </a:solidFill>
              </a:defRPr>
            </a:lvl3pPr>
            <a:lvl4pPr marL="803275" indent="-263525">
              <a:defRPr sz="2400">
                <a:solidFill>
                  <a:schemeClr val="bg1"/>
                </a:solidFill>
              </a:defRPr>
            </a:lvl4pPr>
            <a:lvl5pPr marL="1076325" indent="-261938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3C3177-9B0B-B1C4-AEBB-4E88562B7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/>
            </a:lvl1pPr>
            <a:lvl2pPr marL="271463" indent="-271463">
              <a:defRPr sz="2400"/>
            </a:lvl2pPr>
            <a:lvl3pPr marL="538163" indent="-273050">
              <a:defRPr sz="2400"/>
            </a:lvl3pPr>
            <a:lvl4pPr marL="803275" indent="-263525">
              <a:defRPr sz="2400"/>
            </a:lvl4pPr>
            <a:lvl5pPr marL="1076325" indent="-261938">
              <a:defRPr sz="24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90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ACE014-0479-23E5-9A60-D7E1953B8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350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152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8C41A1-6F8E-B2FA-F7A3-73ED550AE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21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5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5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8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800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5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5" y="2231827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5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D63DBE8D-EF68-1281-3FA9-B298E55FFD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r>
              <a:rPr lang="en-GB" dirty="0"/>
              <a:t>Place, date (Change via "INSERT &gt; Header &amp; Footer")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1A3AB0-C506-7678-F328-D8BDC2002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0" y="531126"/>
            <a:ext cx="1453359" cy="5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38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020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2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8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7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0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4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64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158793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124389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160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891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Contact Details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75E75395-A176-938D-15D1-D15CE1D1B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0" y="1155518"/>
            <a:ext cx="1453359" cy="5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00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with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1A105E9-3847-68BE-C9E3-1E12D7380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11CB8862-93EB-4E77-6FBE-92DFF7B0CC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Contact Details</a:t>
            </a:r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id="{6A91DBDB-5F0F-A40B-ABD5-3BCFAC6EF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0" y="1155518"/>
            <a:ext cx="1453359" cy="5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5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224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5022714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r>
              <a:rPr lang="en-GB" dirty="0"/>
              <a:t>Place, date (Change via "INSERT &gt; Header &amp; Footer")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  <a:endParaRPr lang="en-GB" dirty="0"/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image by clicking on symbol</a:t>
            </a:r>
          </a:p>
        </p:txBody>
      </p:sp>
      <p:pic>
        <p:nvPicPr>
          <p:cNvPr id="10" name="Grafik 4">
            <a:extLst>
              <a:ext uri="{FF2B5EF4-FFF2-40B4-BE49-F238E27FC236}">
                <a16:creationId xmlns:a16="http://schemas.microsoft.com/office/drawing/2014/main" id="{C611B399-D4F2-2538-0980-117096DED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0" y="1155518"/>
            <a:ext cx="1453359" cy="5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7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8242402-B772-2B68-3028-216B3FC2F1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63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091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2126C8-BC7F-54CF-6BCD-E1676CFBE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24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209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EA953559-F209-9E8D-64F3-619789EBC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3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68454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B556E73-3D52-4023-081C-143B8F49E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21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52218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11160126" cy="4103688"/>
          </a:xfrm>
        </p:spPr>
        <p:txBody>
          <a:bodyPr/>
          <a:lstStyle>
            <a:lvl1pPr marL="447675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88" indent="-179388">
              <a:lnSpc>
                <a:spcPct val="120000"/>
              </a:lnSpc>
              <a:spcAft>
                <a:spcPts val="0"/>
              </a:spcAft>
              <a:defRPr sz="1600"/>
            </a:lvl2pPr>
            <a:lvl3pPr marL="809625" indent="-185738">
              <a:lnSpc>
                <a:spcPct val="120000"/>
              </a:lnSpc>
              <a:spcAft>
                <a:spcPts val="0"/>
              </a:spcAft>
              <a:defRPr sz="1600"/>
            </a:lvl3pPr>
            <a:lvl4pPr marL="989013" indent="-179388">
              <a:lnSpc>
                <a:spcPct val="120000"/>
              </a:lnSpc>
              <a:spcAft>
                <a:spcPts val="0"/>
              </a:spcAft>
              <a:defRPr sz="1600"/>
            </a:lvl4pPr>
            <a:lvl5pPr marL="1168400" indent="-179388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Topic (for sub-topics increase the indent)</a:t>
            </a:r>
          </a:p>
          <a:p>
            <a:pPr lvl="1"/>
            <a:r>
              <a:rPr lang="en-GB" dirty="0"/>
              <a:t>Sub-topic 1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/>
              <a:t>Optional </a:t>
            </a:r>
            <a:r>
              <a:rPr lang="en-GB" dirty="0" err="1"/>
              <a:t>Topline</a:t>
            </a:r>
            <a:endParaRPr lang="en-GB" dirty="0"/>
          </a:p>
        </p:txBody>
      </p:sp>
      <p:pic>
        <p:nvPicPr>
          <p:cNvPr id="3" name="Picture 2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6E732F52-3E62-15FF-7D92-CE0CCB0AB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731" y="6416556"/>
            <a:ext cx="1106535" cy="29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E9A2C-8275-7D93-64C1-57F4D76F1C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915" y="6287685"/>
            <a:ext cx="459784" cy="4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4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5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6811DF-E32A-5291-FCEF-489063EEF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1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362325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/>
              <a:t>Optional </a:t>
            </a:r>
            <a:r>
              <a:rPr lang="en-GB" dirty="0" err="1"/>
              <a:t>Topline</a:t>
            </a:r>
            <a:endParaRPr lang="en-GB" dirty="0"/>
          </a:p>
        </p:txBody>
      </p:sp>
      <p:pic>
        <p:nvPicPr>
          <p:cNvPr id="10" name="Grafik 2">
            <a:extLst>
              <a:ext uri="{FF2B5EF4-FFF2-40B4-BE49-F238E27FC236}">
                <a16:creationId xmlns:a16="http://schemas.microsoft.com/office/drawing/2014/main" id="{87084AF6-8ECB-1CAF-1142-2F4675317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2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06807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0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A5D4CC-4E07-7749-D21B-222AF7FA3E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08C5EDDC-A6D5-CA29-D045-96153D55B7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E25339-F4E3-4A46-A51D-717AEF8A0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030" y="6416556"/>
            <a:ext cx="1099937" cy="298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23105-F610-D3C3-C061-1C070A04E2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3915" y="6287685"/>
            <a:ext cx="459784" cy="4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8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Statement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6BAA4A51-1CBC-8589-2B8D-B85290171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E141C5-6097-831E-2E49-DDAD30FDE4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030" y="6416556"/>
            <a:ext cx="1099937" cy="298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67FBA-7A9F-17B7-F8B4-1EC61E9B1D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3915" y="6287685"/>
            <a:ext cx="459784" cy="4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604247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1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r>
              <a:rPr lang="en-GB" dirty="0"/>
              <a:t>Title of presentation (Change via "INSERT &gt; Header &amp; Footer")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241549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8" y="6452338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7909A7-4A0E-6241-EA52-95DDC45AEA87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2" y="6422118"/>
            <a:ext cx="448469" cy="1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75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73" r:id="rId10"/>
    <p:sldLayoutId id="2147483672" r:id="rId11"/>
    <p:sldLayoutId id="2147483674" r:id="rId12"/>
    <p:sldLayoutId id="2147483671" r:id="rId13"/>
    <p:sldLayoutId id="2147483663" r:id="rId14"/>
    <p:sldLayoutId id="2147483650" r:id="rId15"/>
    <p:sldLayoutId id="2147483664" r:id="rId16"/>
    <p:sldLayoutId id="2147483665" r:id="rId17"/>
    <p:sldLayoutId id="2147483666" r:id="rId18"/>
    <p:sldLayoutId id="2147483667" r:id="rId19"/>
    <p:sldLayoutId id="2147483678" r:id="rId20"/>
    <p:sldLayoutId id="2147483668" r:id="rId21"/>
    <p:sldLayoutId id="2147483669" r:id="rId22"/>
    <p:sldLayoutId id="2147483679" r:id="rId23"/>
    <p:sldLayoutId id="2147483680" r:id="rId24"/>
    <p:sldLayoutId id="2147483654" r:id="rId25"/>
    <p:sldLayoutId id="2147483655" r:id="rId26"/>
    <p:sldLayoutId id="2147483676" r:id="rId27"/>
    <p:sldLayoutId id="2147483677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</p:sldLayoutIdLst>
  <p:hf hd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7325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1412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4838" userDrawn="1">
          <p15:clr>
            <a:srgbClr val="F26B43"/>
          </p15:clr>
        </p15:guide>
        <p15:guide id="8" pos="4702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15.jp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29869-7D47-96AA-CF26-07900EB1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EB0A339-BC7B-5A9E-D6A7-C2CEA77CD752}"/>
              </a:ext>
            </a:extLst>
          </p:cNvPr>
          <p:cNvSpPr txBox="1">
            <a:spLocks/>
          </p:cNvSpPr>
          <p:nvPr/>
        </p:nvSpPr>
        <p:spPr>
          <a:xfrm>
            <a:off x="504506" y="2182147"/>
            <a:ext cx="8461694" cy="3472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 err="1"/>
              <a:t>Studiu</a:t>
            </a:r>
            <a:r>
              <a:rPr lang="en-US" sz="4400" dirty="0"/>
              <a:t> </a:t>
            </a:r>
            <a:r>
              <a:rPr lang="en-US" sz="4400" dirty="0" err="1"/>
              <a:t>privind</a:t>
            </a:r>
            <a:r>
              <a:rPr lang="en-US" sz="4400" dirty="0"/>
              <a:t> </a:t>
            </a:r>
            <a:r>
              <a:rPr lang="en-US" sz="4400" dirty="0" err="1"/>
              <a:t>relațiile</a:t>
            </a:r>
            <a:r>
              <a:rPr lang="en-US" sz="4400" dirty="0"/>
              <a:t> </a:t>
            </a:r>
            <a:r>
              <a:rPr lang="en-US" sz="4400" dirty="0" err="1"/>
              <a:t>și</a:t>
            </a:r>
            <a:r>
              <a:rPr lang="en-US" sz="4400" dirty="0"/>
              <a:t> </a:t>
            </a:r>
            <a:r>
              <a:rPr lang="en-US" sz="4400" dirty="0" err="1"/>
              <a:t>compatibilitățile</a:t>
            </a:r>
            <a:r>
              <a:rPr lang="en-US" sz="4400" dirty="0"/>
              <a:t> </a:t>
            </a:r>
            <a:r>
              <a:rPr lang="en-US" sz="4400" dirty="0" err="1"/>
              <a:t>financiare</a:t>
            </a:r>
            <a:r>
              <a:rPr lang="en-US" sz="4400" dirty="0"/>
              <a:t> </a:t>
            </a:r>
            <a:br>
              <a:rPr lang="ro-RO" sz="4400" dirty="0"/>
            </a:br>
            <a:r>
              <a:rPr lang="en-US" sz="4400" dirty="0"/>
              <a:t>ale </a:t>
            </a:r>
            <a:r>
              <a:rPr lang="en-US" sz="4400" dirty="0" err="1"/>
              <a:t>tinerilor</a:t>
            </a:r>
            <a:r>
              <a:rPr lang="en-US" sz="4400" dirty="0"/>
              <a:t> </a:t>
            </a:r>
          </a:p>
          <a:p>
            <a:pPr>
              <a:spcAft>
                <a:spcPts val="1200"/>
              </a:spcAft>
            </a:pPr>
            <a:endParaRPr lang="en-US" sz="4400" dirty="0"/>
          </a:p>
          <a:p>
            <a:pPr>
              <a:spcAft>
                <a:spcPts val="1200"/>
              </a:spcAft>
            </a:pPr>
            <a:r>
              <a:rPr lang="ro-RO" sz="4000" b="1" i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EDIȚIE SPECIALĂ DE </a:t>
            </a:r>
            <a:r>
              <a:rPr lang="en-US" sz="4000" b="1" i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DRAGOBETE</a:t>
            </a:r>
            <a:endParaRPr lang="en-US" sz="2000" b="1" i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CF9BBAB-650D-3038-2FD1-99195D04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200" y="400199"/>
            <a:ext cx="2946400" cy="800100"/>
          </a:xfrm>
          <a:prstGeom prst="rect">
            <a:avLst/>
          </a:prstGeom>
        </p:spPr>
      </p:pic>
      <p:pic>
        <p:nvPicPr>
          <p:cNvPr id="20" name="Picture 19" descr="A blue heart in a chat bubble&#10;&#10;AI-generated content may be incorrect.">
            <a:extLst>
              <a:ext uri="{FF2B5EF4-FFF2-40B4-BE49-F238E27FC236}">
                <a16:creationId xmlns:a16="http://schemas.microsoft.com/office/drawing/2014/main" id="{D4E1A29B-706F-1396-ECFD-1CA57A30BD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724" y="2260909"/>
            <a:ext cx="29464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5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825CB-FD9F-2C85-E808-09A48083C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8859B5B7-697C-1ADA-0E9E-05284CB0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D7260A-EBAF-B5D6-F328-21DA2A6EF045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Gestionarea cheltuielilor casei se realizează astfel: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014233-FF08-E310-A25D-B293BE87E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022752"/>
              </p:ext>
            </p:extLst>
          </p:nvPr>
        </p:nvGraphicFramePr>
        <p:xfrm>
          <a:off x="409328" y="1863901"/>
          <a:ext cx="5626679" cy="406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1D29BA-222F-4791-A8D3-CDAA64AF1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934931"/>
              </p:ext>
            </p:extLst>
          </p:nvPr>
        </p:nvGraphicFramePr>
        <p:xfrm>
          <a:off x="6155995" y="1863901"/>
          <a:ext cx="5626679" cy="406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72C0E8-E14C-B8F4-3B13-8916F8D04CA1}"/>
              </a:ext>
            </a:extLst>
          </p:cNvPr>
          <p:cNvSpPr txBox="1"/>
          <p:nvPr/>
        </p:nvSpPr>
        <p:spPr>
          <a:xfrm>
            <a:off x="2858737" y="1705888"/>
            <a:ext cx="992777" cy="38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Femei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C96F4-146A-5345-8FC6-9D72E78C19AD}"/>
              </a:ext>
            </a:extLst>
          </p:cNvPr>
          <p:cNvSpPr txBox="1"/>
          <p:nvPr/>
        </p:nvSpPr>
        <p:spPr>
          <a:xfrm>
            <a:off x="8485416" y="1697784"/>
            <a:ext cx="106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Bărbați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52AEE-78FF-A181-C437-A911C1108BAA}"/>
              </a:ext>
            </a:extLst>
          </p:cNvPr>
          <p:cNvSpPr txBox="1"/>
          <p:nvPr/>
        </p:nvSpPr>
        <p:spPr>
          <a:xfrm>
            <a:off x="1891559" y="1132758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Cine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știe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exact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când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trebuie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trebuiau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plătite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facturile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verifică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scadențele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0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FAAEB1-51A1-C23C-BCD8-98BEB4233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8EB8FF40-B123-E655-2681-383B32B1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C58B9DA-D82E-8313-FF02-9982EAA12347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Gestionarea cheltuielilor casei se realizează astfel: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4671C-32AA-3322-CCDA-5053CC7AA7CC}"/>
              </a:ext>
            </a:extLst>
          </p:cNvPr>
          <p:cNvSpPr txBox="1"/>
          <p:nvPr/>
        </p:nvSpPr>
        <p:spPr>
          <a:xfrm>
            <a:off x="1891559" y="1132758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Cine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gestionează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banii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bugetul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comun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relație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386363-ED7F-8D5C-6E6F-4BADE3D9C815}"/>
              </a:ext>
            </a:extLst>
          </p:cNvPr>
          <p:cNvSpPr/>
          <p:nvPr/>
        </p:nvSpPr>
        <p:spPr>
          <a:xfrm>
            <a:off x="4300346" y="1642076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92654-BB6C-65CA-1641-65A7CB7BC6D5}"/>
              </a:ext>
            </a:extLst>
          </p:cNvPr>
          <p:cNvSpPr txBox="1"/>
          <p:nvPr/>
        </p:nvSpPr>
        <p:spPr>
          <a:xfrm>
            <a:off x="2265565" y="2861114"/>
            <a:ext cx="55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4EC8B-973C-4809-9E84-4D346F705E52}"/>
              </a:ext>
            </a:extLst>
          </p:cNvPr>
          <p:cNvSpPr txBox="1"/>
          <p:nvPr/>
        </p:nvSpPr>
        <p:spPr>
          <a:xfrm>
            <a:off x="4510319" y="2753392"/>
            <a:ext cx="165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 / partenera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8D78E-D723-4D6B-2C98-33E254CF4925}"/>
              </a:ext>
            </a:extLst>
          </p:cNvPr>
          <p:cNvSpPr txBox="1"/>
          <p:nvPr/>
        </p:nvSpPr>
        <p:spPr>
          <a:xfrm>
            <a:off x="7407930" y="2861114"/>
            <a:ext cx="1720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Amândoi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FCDF1-2B13-2E17-2310-C0DA546516CB}"/>
              </a:ext>
            </a:extLst>
          </p:cNvPr>
          <p:cNvSpPr txBox="1"/>
          <p:nvPr/>
        </p:nvSpPr>
        <p:spPr>
          <a:xfrm>
            <a:off x="10028524" y="2753392"/>
            <a:ext cx="186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Nimeni, improvizăm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EFDCF-3C90-F601-8B69-E6443877B5C1}"/>
              </a:ext>
            </a:extLst>
          </p:cNvPr>
          <p:cNvSpPr/>
          <p:nvPr/>
        </p:nvSpPr>
        <p:spPr>
          <a:xfrm>
            <a:off x="1550858" y="1642077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53B836-0E02-EAC0-D168-11088067D5FD}"/>
              </a:ext>
            </a:extLst>
          </p:cNvPr>
          <p:cNvSpPr/>
          <p:nvPr/>
        </p:nvSpPr>
        <p:spPr>
          <a:xfrm>
            <a:off x="9942531" y="1642075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2AB15F-DCA0-A102-5A35-A0B26350F975}"/>
              </a:ext>
            </a:extLst>
          </p:cNvPr>
          <p:cNvSpPr/>
          <p:nvPr/>
        </p:nvSpPr>
        <p:spPr>
          <a:xfrm>
            <a:off x="7279036" y="1642074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A61769-BF35-4BD1-48E1-D157B66F9D32}"/>
              </a:ext>
            </a:extLst>
          </p:cNvPr>
          <p:cNvSpPr/>
          <p:nvPr/>
        </p:nvSpPr>
        <p:spPr>
          <a:xfrm>
            <a:off x="4300346" y="4202900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82BBA8-2611-77A1-FB6A-3786076779D6}"/>
              </a:ext>
            </a:extLst>
          </p:cNvPr>
          <p:cNvSpPr txBox="1"/>
          <p:nvPr/>
        </p:nvSpPr>
        <p:spPr>
          <a:xfrm>
            <a:off x="2265565" y="5433604"/>
            <a:ext cx="55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Eu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B61C49-A3CD-D0C9-2000-161E5F8F037B}"/>
              </a:ext>
            </a:extLst>
          </p:cNvPr>
          <p:cNvSpPr/>
          <p:nvPr/>
        </p:nvSpPr>
        <p:spPr>
          <a:xfrm>
            <a:off x="1550858" y="4202901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70D4A0-8AE5-9A38-C356-8707D551DCA1}"/>
              </a:ext>
            </a:extLst>
          </p:cNvPr>
          <p:cNvSpPr/>
          <p:nvPr/>
        </p:nvSpPr>
        <p:spPr>
          <a:xfrm>
            <a:off x="9942531" y="4202899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40E452-47CE-4809-6C64-2C3918DE3AD3}"/>
              </a:ext>
            </a:extLst>
          </p:cNvPr>
          <p:cNvSpPr/>
          <p:nvPr/>
        </p:nvSpPr>
        <p:spPr>
          <a:xfrm>
            <a:off x="7279036" y="4202898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FA9D17-1E47-6711-C0C6-5DF393A73EAC}"/>
              </a:ext>
            </a:extLst>
          </p:cNvPr>
          <p:cNvCxnSpPr/>
          <p:nvPr/>
        </p:nvCxnSpPr>
        <p:spPr>
          <a:xfrm>
            <a:off x="0" y="3814866"/>
            <a:ext cx="1219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69899E1-B0E1-EC68-111E-836CC557192E}"/>
              </a:ext>
            </a:extLst>
          </p:cNvPr>
          <p:cNvSpPr txBox="1"/>
          <p:nvPr/>
        </p:nvSpPr>
        <p:spPr>
          <a:xfrm>
            <a:off x="169326" y="2407589"/>
            <a:ext cx="992777" cy="38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Femei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290A0-74DB-8B98-D9E0-F2900E7FC82B}"/>
              </a:ext>
            </a:extLst>
          </p:cNvPr>
          <p:cNvSpPr txBox="1"/>
          <p:nvPr/>
        </p:nvSpPr>
        <p:spPr>
          <a:xfrm>
            <a:off x="169326" y="4973997"/>
            <a:ext cx="106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Bărbați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76B820-74FD-9B66-57D2-7143CE981636}"/>
              </a:ext>
            </a:extLst>
          </p:cNvPr>
          <p:cNvSpPr txBox="1"/>
          <p:nvPr/>
        </p:nvSpPr>
        <p:spPr>
          <a:xfrm>
            <a:off x="4510318" y="5325882"/>
            <a:ext cx="165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 / partenera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0C46-686F-AD9C-8D59-D7523CB1E2E9}"/>
              </a:ext>
            </a:extLst>
          </p:cNvPr>
          <p:cNvSpPr txBox="1"/>
          <p:nvPr/>
        </p:nvSpPr>
        <p:spPr>
          <a:xfrm>
            <a:off x="7407929" y="5433604"/>
            <a:ext cx="1720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Amândoi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DC81FF-6476-7660-4CB3-A0A29A096475}"/>
              </a:ext>
            </a:extLst>
          </p:cNvPr>
          <p:cNvSpPr txBox="1"/>
          <p:nvPr/>
        </p:nvSpPr>
        <p:spPr>
          <a:xfrm>
            <a:off x="9994930" y="5325882"/>
            <a:ext cx="186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Nimeni, improvizăm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25F321-36C2-5382-4E61-F74312B62F10}"/>
              </a:ext>
            </a:extLst>
          </p:cNvPr>
          <p:cNvSpPr txBox="1"/>
          <p:nvPr/>
        </p:nvSpPr>
        <p:spPr>
          <a:xfrm>
            <a:off x="1904885" y="2080132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21%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2080B6-F150-CFD5-E5AF-4404E0AB3AE6}"/>
              </a:ext>
            </a:extLst>
          </p:cNvPr>
          <p:cNvSpPr txBox="1"/>
          <p:nvPr/>
        </p:nvSpPr>
        <p:spPr>
          <a:xfrm>
            <a:off x="4654374" y="2080132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9%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3277BB-E72E-CDA3-B42D-85D976D501F3}"/>
              </a:ext>
            </a:extLst>
          </p:cNvPr>
          <p:cNvSpPr txBox="1"/>
          <p:nvPr/>
        </p:nvSpPr>
        <p:spPr>
          <a:xfrm>
            <a:off x="7557220" y="2080132"/>
            <a:ext cx="143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186DA6-D883-BEC4-2436-C77BA47D937E}"/>
              </a:ext>
            </a:extLst>
          </p:cNvPr>
          <p:cNvSpPr txBox="1"/>
          <p:nvPr/>
        </p:nvSpPr>
        <p:spPr>
          <a:xfrm>
            <a:off x="10287115" y="2077891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410718-ADD2-88AA-32AA-A9E8EAA2124F}"/>
              </a:ext>
            </a:extLst>
          </p:cNvPr>
          <p:cNvSpPr txBox="1"/>
          <p:nvPr/>
        </p:nvSpPr>
        <p:spPr>
          <a:xfrm>
            <a:off x="1808637" y="4656127"/>
            <a:ext cx="147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25%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707E7A-1AF3-E686-4503-EB4241BF1248}"/>
              </a:ext>
            </a:extLst>
          </p:cNvPr>
          <p:cNvSpPr txBox="1"/>
          <p:nvPr/>
        </p:nvSpPr>
        <p:spPr>
          <a:xfrm>
            <a:off x="4555040" y="4656127"/>
            <a:ext cx="147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12%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A13C4F-4D6F-BE76-9758-D8996C40E362}"/>
              </a:ext>
            </a:extLst>
          </p:cNvPr>
          <p:cNvSpPr txBox="1"/>
          <p:nvPr/>
        </p:nvSpPr>
        <p:spPr>
          <a:xfrm>
            <a:off x="7552100" y="4653656"/>
            <a:ext cx="143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59%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4AD2F2-1A45-37C3-3C20-6369408F1604}"/>
              </a:ext>
            </a:extLst>
          </p:cNvPr>
          <p:cNvSpPr txBox="1"/>
          <p:nvPr/>
        </p:nvSpPr>
        <p:spPr>
          <a:xfrm>
            <a:off x="10257726" y="4653656"/>
            <a:ext cx="143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47756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6122E2-6B49-EA09-FDB8-C6EC21110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0B042204-B317-292F-78A2-59AF0D94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57965C4-C174-91A8-A7DF-A3BCB910CA33}"/>
              </a:ext>
            </a:extLst>
          </p:cNvPr>
          <p:cNvSpPr txBox="1">
            <a:spLocks/>
          </p:cNvSpPr>
          <p:nvPr/>
        </p:nvSpPr>
        <p:spPr>
          <a:xfrm>
            <a:off x="1538472" y="194501"/>
            <a:ext cx="92350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Media împărțirii bugetului comun de cuplu în funcție de proporția venitului: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6005E-0CC4-EE33-C778-3B391AD0C8C7}"/>
              </a:ext>
            </a:extLst>
          </p:cNvPr>
          <p:cNvSpPr txBox="1"/>
          <p:nvPr/>
        </p:nvSpPr>
        <p:spPr>
          <a:xfrm>
            <a:off x="1891559" y="1132758"/>
            <a:ext cx="8528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procent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veniturile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tale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intră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intrau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bugetul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comun de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cuplu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</a:p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procent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veniturile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partenerului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intră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intrau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bugetul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comun de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cuplu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72149E-89B5-AAE8-0D90-61E6B10B11A2}"/>
              </a:ext>
            </a:extLst>
          </p:cNvPr>
          <p:cNvGrpSpPr/>
          <p:nvPr/>
        </p:nvGrpSpPr>
        <p:grpSpPr>
          <a:xfrm>
            <a:off x="790124" y="1586753"/>
            <a:ext cx="4341709" cy="2603230"/>
            <a:chOff x="0" y="837685"/>
            <a:chExt cx="5219782" cy="33155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FC43D0-412E-8A81-8876-CDC8CD8F2844}"/>
                </a:ext>
              </a:extLst>
            </p:cNvPr>
            <p:cNvGrpSpPr/>
            <p:nvPr/>
          </p:nvGrpSpPr>
          <p:grpSpPr>
            <a:xfrm>
              <a:off x="0" y="837685"/>
              <a:ext cx="5219782" cy="3315513"/>
              <a:chOff x="311651" y="837685"/>
              <a:chExt cx="5219782" cy="331551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9BF51AE-2E37-8E41-CD6C-AD44C28B9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1651" y="837685"/>
                <a:ext cx="5219782" cy="3315513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C57EFF-3CFB-66A0-7414-E34E5B2DA6F5}"/>
                  </a:ext>
                </a:extLst>
              </p:cNvPr>
              <p:cNvSpPr txBox="1"/>
              <p:nvPr/>
            </p:nvSpPr>
            <p:spPr>
              <a:xfrm>
                <a:off x="779336" y="2089775"/>
                <a:ext cx="2184398" cy="744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3200" b="1" dirty="0">
                    <a:solidFill>
                      <a:srgbClr val="FF0000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60%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61BFEE-438C-A4F8-F974-48560777D373}"/>
                  </a:ext>
                </a:extLst>
              </p:cNvPr>
              <p:cNvSpPr txBox="1"/>
              <p:nvPr/>
            </p:nvSpPr>
            <p:spPr>
              <a:xfrm>
                <a:off x="3183967" y="2089773"/>
                <a:ext cx="1861983" cy="744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3200" b="1" dirty="0">
                    <a:solidFill>
                      <a:srgbClr val="FF0000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59%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C5B8D6-A3E8-F298-D508-708870E72B33}"/>
                </a:ext>
              </a:extLst>
            </p:cNvPr>
            <p:cNvSpPr txBox="1"/>
            <p:nvPr/>
          </p:nvSpPr>
          <p:spPr>
            <a:xfrm>
              <a:off x="467685" y="1789012"/>
              <a:ext cx="1293381" cy="391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b="1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propriu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75C69A-6B06-9402-FADF-9142B09AF92B}"/>
                </a:ext>
              </a:extLst>
            </p:cNvPr>
            <p:cNvSpPr txBox="1"/>
            <p:nvPr/>
          </p:nvSpPr>
          <p:spPr>
            <a:xfrm>
              <a:off x="2879956" y="1789012"/>
              <a:ext cx="1755158" cy="391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b="1" dirty="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partenerului</a:t>
              </a:r>
            </a:p>
          </p:txBody>
        </p:sp>
      </p:grp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A8B0E628-5B0E-A4E1-C008-0BE45A3BD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705860"/>
              </p:ext>
            </p:extLst>
          </p:nvPr>
        </p:nvGraphicFramePr>
        <p:xfrm>
          <a:off x="559008" y="4189983"/>
          <a:ext cx="10931317" cy="165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8136">
                  <a:extLst>
                    <a:ext uri="{9D8B030D-6E8A-4147-A177-3AD203B41FA5}">
                      <a16:colId xmlns:a16="http://schemas.microsoft.com/office/drawing/2014/main" val="1498070895"/>
                    </a:ext>
                  </a:extLst>
                </a:gridCol>
                <a:gridCol w="2197650">
                  <a:extLst>
                    <a:ext uri="{9D8B030D-6E8A-4147-A177-3AD203B41FA5}">
                      <a16:colId xmlns:a16="http://schemas.microsoft.com/office/drawing/2014/main" val="864114347"/>
                    </a:ext>
                  </a:extLst>
                </a:gridCol>
                <a:gridCol w="1912981">
                  <a:extLst>
                    <a:ext uri="{9D8B030D-6E8A-4147-A177-3AD203B41FA5}">
                      <a16:colId xmlns:a16="http://schemas.microsoft.com/office/drawing/2014/main" val="1918661927"/>
                    </a:ext>
                  </a:extLst>
                </a:gridCol>
                <a:gridCol w="2277357">
                  <a:extLst>
                    <a:ext uri="{9D8B030D-6E8A-4147-A177-3AD203B41FA5}">
                      <a16:colId xmlns:a16="http://schemas.microsoft.com/office/drawing/2014/main" val="691457227"/>
                    </a:ext>
                  </a:extLst>
                </a:gridCol>
                <a:gridCol w="1705193">
                  <a:extLst>
                    <a:ext uri="{9D8B030D-6E8A-4147-A177-3AD203B41FA5}">
                      <a16:colId xmlns:a16="http://schemas.microsoft.com/office/drawing/2014/main" val="2362761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o-RO" sz="100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solidFill>
                            <a:schemeClr val="bg1"/>
                          </a:solidFill>
                        </a:rPr>
                        <a:t>Mai puțin de jumătate </a:t>
                      </a:r>
                      <a:endParaRPr lang="ro-RO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solidFill>
                            <a:schemeClr val="bg1"/>
                          </a:solidFill>
                        </a:rPr>
                        <a:t>Jumătate </a:t>
                      </a:r>
                      <a:endParaRPr lang="ro-RO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solidFill>
                            <a:schemeClr val="bg1"/>
                          </a:solidFill>
                        </a:rPr>
                        <a:t>Între jumătate </a:t>
                      </a: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și</a:t>
                      </a:r>
                      <a:r>
                        <a:rPr lang="ro-RO" sz="1200" dirty="0">
                          <a:solidFill>
                            <a:schemeClr val="bg1"/>
                          </a:solidFill>
                        </a:rPr>
                        <a:t> 99%</a:t>
                      </a:r>
                      <a:endParaRPr lang="ro-RO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solidFill>
                            <a:schemeClr val="bg1"/>
                          </a:solidFill>
                        </a:rPr>
                        <a:t>Tot venitul</a:t>
                      </a:r>
                      <a:endParaRPr lang="ro-RO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883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Ce procent din veniturile </a:t>
                      </a:r>
                      <a:r>
                        <a:rPr lang="ro-RO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tale</a:t>
                      </a: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intră/intrau în bugetul comun de cuplu? 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29%</a:t>
                      </a:r>
                      <a:endParaRPr lang="ro-RO" sz="1400" b="1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25%</a:t>
                      </a:r>
                      <a:endParaRPr lang="ro-RO" sz="140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21%</a:t>
                      </a:r>
                      <a:endParaRPr lang="ro-RO" sz="140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25%</a:t>
                      </a:r>
                      <a:endParaRPr lang="ro-RO" sz="1400" b="1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41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Ce procent din veniturile </a:t>
                      </a:r>
                      <a:r>
                        <a:rPr lang="ro-RO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partenerului</a:t>
                      </a: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intră/ intrau în bugetul comun de cuplu?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31%</a:t>
                      </a:r>
                      <a:endParaRPr lang="ro-RO" sz="14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26%</a:t>
                      </a:r>
                      <a:endParaRPr lang="ro-RO" sz="140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18%</a:t>
                      </a:r>
                      <a:endParaRPr lang="ro-RO" sz="140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25%</a:t>
                      </a:r>
                      <a:endParaRPr lang="ro-RO" sz="14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099914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435EFC36-A239-6816-CD61-B53AE1C737C8}"/>
              </a:ext>
            </a:extLst>
          </p:cNvPr>
          <p:cNvSpPr txBox="1"/>
          <p:nvPr/>
        </p:nvSpPr>
        <p:spPr>
          <a:xfrm>
            <a:off x="5520844" y="2126196"/>
            <a:ext cx="58794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stem Font Regular"/>
              <a:buChar char="-"/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 medie, </a:t>
            </a:r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ambii parteneri contribuie egal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la bugetul comun cu aproximativ 60% din veniturile lor.</a:t>
            </a:r>
          </a:p>
          <a:p>
            <a:pPr marL="285750" indent="-285750">
              <a:buFont typeface="System Font Regular"/>
              <a:buChar char="-"/>
            </a:pPr>
            <a:endParaRPr lang="ro-RO" sz="14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285750" indent="-285750">
              <a:buFont typeface="System Font Regular"/>
              <a:buChar char="-"/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Totuși, împărțirea pe categorii relevă modele diversificate de distribuire a bugetului, </a:t>
            </a:r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un sfert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dintre respondenți declarând că pun la comun </a:t>
            </a:r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întregul venit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, în timp ce aproximativ </a:t>
            </a:r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 treime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alocă </a:t>
            </a:r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mai puțin de jumătate din venit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bugetului comun.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7E279F-82D0-C198-60B9-9D5F94D3EB8B}"/>
              </a:ext>
            </a:extLst>
          </p:cNvPr>
          <p:cNvSpPr txBox="1"/>
          <p:nvPr/>
        </p:nvSpPr>
        <p:spPr>
          <a:xfrm>
            <a:off x="9419487" y="5869661"/>
            <a:ext cx="2070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*100% pe rând</a:t>
            </a:r>
          </a:p>
        </p:txBody>
      </p:sp>
    </p:spTree>
    <p:extLst>
      <p:ext uri="{BB962C8B-B14F-4D97-AF65-F5344CB8AC3E}">
        <p14:creationId xmlns:p14="http://schemas.microsoft.com/office/powerpoint/2010/main" val="324132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50FC27-9D05-6CC4-A84D-1D9CEEDEA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F7E08E42-B280-9201-C338-8C64A917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DBF121-B58D-3C17-1C1D-D0AC610A1388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Responsabilitatea financiară în cadrul unei cine romantice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35C85-048E-C04F-D376-B9E78E7836C3}"/>
              </a:ext>
            </a:extLst>
          </p:cNvPr>
          <p:cNvSpPr txBox="1"/>
          <p:nvPr/>
        </p:nvSpPr>
        <p:spPr>
          <a:xfrm>
            <a:off x="1891559" y="1132758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Cine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trebui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plătească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la 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cină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romantică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42928D-BB4D-3714-C18A-EBDDD9DED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608774"/>
              </p:ext>
            </p:extLst>
          </p:nvPr>
        </p:nvGraphicFramePr>
        <p:xfrm>
          <a:off x="1649199" y="1242449"/>
          <a:ext cx="8651242" cy="265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55792-DFA1-785E-B346-E9704A653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267361"/>
              </p:ext>
            </p:extLst>
          </p:nvPr>
        </p:nvGraphicFramePr>
        <p:xfrm>
          <a:off x="945779" y="3230406"/>
          <a:ext cx="10300441" cy="328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8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D13276-0E49-1C80-D9D6-4008EF121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B60E5BC8-739B-42BD-C7BF-AE6C6ECA78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0B43F84B-AFAC-5D19-6721-9488B9CE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FD07E0BA-F4E2-9BB6-9C93-C6F0D975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72619"/>
            <a:ext cx="9892087" cy="2672136"/>
          </a:xfrm>
        </p:spPr>
        <p:txBody>
          <a:bodyPr/>
          <a:lstStyle/>
          <a:p>
            <a:r>
              <a:rPr lang="en-US" sz="6600" dirty="0"/>
              <a:t>Secrete </a:t>
            </a:r>
            <a:r>
              <a:rPr lang="en-US" sz="6600" dirty="0" err="1"/>
              <a:t>și</a:t>
            </a:r>
            <a:r>
              <a:rPr lang="en-US" sz="6600" dirty="0"/>
              <a:t> </a:t>
            </a:r>
            <a:r>
              <a:rPr lang="en-US" sz="6600" dirty="0" err="1"/>
              <a:t>transparență</a:t>
            </a:r>
            <a:r>
              <a:rPr lang="en-US" sz="6600" dirty="0"/>
              <a:t> </a:t>
            </a:r>
            <a:r>
              <a:rPr lang="en-US" sz="6600" dirty="0" err="1"/>
              <a:t>financiară</a:t>
            </a:r>
            <a:r>
              <a:rPr lang="en-US" sz="6600" dirty="0"/>
              <a:t> </a:t>
            </a:r>
            <a:r>
              <a:rPr lang="en-US" sz="6600" dirty="0" err="1"/>
              <a:t>în</a:t>
            </a:r>
            <a:r>
              <a:rPr lang="en-US" sz="6600" dirty="0"/>
              <a:t> </a:t>
            </a:r>
            <a:r>
              <a:rPr lang="en-US" sz="6600" dirty="0" err="1"/>
              <a:t>cuplu</a:t>
            </a:r>
            <a:endParaRPr lang="en-US" sz="6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6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F71CE1-4833-795B-DD38-B1804AF1D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76F856D1-0276-237C-24F5-A5586822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C0BED86-9077-C4A4-39B7-F0EAE277D4EC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Onestitatea financiară în cuplu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0C1B4-D405-437A-DF87-C791AD7B83DA}"/>
              </a:ext>
            </a:extLst>
          </p:cNvPr>
          <p:cNvSpPr txBox="1"/>
          <p:nvPr/>
        </p:nvSpPr>
        <p:spPr>
          <a:xfrm>
            <a:off x="1891559" y="1132758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Ce este mai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grav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ascunzi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într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-o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relație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F2CCDD-E422-735E-59C6-937FCAB1D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492893"/>
              </p:ext>
            </p:extLst>
          </p:nvPr>
        </p:nvGraphicFramePr>
        <p:xfrm>
          <a:off x="2247232" y="1049479"/>
          <a:ext cx="8651242" cy="165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13B2381-E572-12C1-4DCC-8EA42B1A592D}"/>
              </a:ext>
            </a:extLst>
          </p:cNvPr>
          <p:cNvSpPr/>
          <p:nvPr/>
        </p:nvSpPr>
        <p:spPr>
          <a:xfrm>
            <a:off x="759053" y="3160032"/>
            <a:ext cx="3204031" cy="302501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8FE6A8-8867-E69C-F1C8-E1138246986B}"/>
              </a:ext>
            </a:extLst>
          </p:cNvPr>
          <p:cNvSpPr/>
          <p:nvPr/>
        </p:nvSpPr>
        <p:spPr>
          <a:xfrm>
            <a:off x="5161473" y="3340558"/>
            <a:ext cx="2625397" cy="257276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8B4262-3BD8-D607-8E18-94CFD95FB6CB}"/>
              </a:ext>
            </a:extLst>
          </p:cNvPr>
          <p:cNvSpPr/>
          <p:nvPr/>
        </p:nvSpPr>
        <p:spPr>
          <a:xfrm>
            <a:off x="9069452" y="3712669"/>
            <a:ext cx="1976846" cy="188896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CC20C-618C-FBB9-25C0-9297653ACB0E}"/>
              </a:ext>
            </a:extLst>
          </p:cNvPr>
          <p:cNvSpPr txBox="1"/>
          <p:nvPr/>
        </p:nvSpPr>
        <p:spPr>
          <a:xfrm>
            <a:off x="1597010" y="3733822"/>
            <a:ext cx="197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11D43-692C-19C3-79A3-F98777D48C8A}"/>
              </a:ext>
            </a:extLst>
          </p:cNvPr>
          <p:cNvSpPr txBox="1"/>
          <p:nvPr/>
        </p:nvSpPr>
        <p:spPr>
          <a:xfrm>
            <a:off x="1109941" y="4715106"/>
            <a:ext cx="250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Nu au ascuns cheltuieli față de partener/ă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9F6CA-BA1B-45D9-EB6E-B854F8042F07}"/>
              </a:ext>
            </a:extLst>
          </p:cNvPr>
          <p:cNvSpPr txBox="1"/>
          <p:nvPr/>
        </p:nvSpPr>
        <p:spPr>
          <a:xfrm>
            <a:off x="5810024" y="3857501"/>
            <a:ext cx="1976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dirty="0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43EE7-F3BA-E670-AF0D-46AA5850D0E9}"/>
              </a:ext>
            </a:extLst>
          </p:cNvPr>
          <p:cNvSpPr txBox="1"/>
          <p:nvPr/>
        </p:nvSpPr>
        <p:spPr>
          <a:xfrm>
            <a:off x="5462894" y="4715106"/>
            <a:ext cx="197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Au ascuns cheltuieli față de partener/ă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C76AB-5B0C-5A45-7D3A-91988C436745}"/>
              </a:ext>
            </a:extLst>
          </p:cNvPr>
          <p:cNvSpPr txBox="1"/>
          <p:nvPr/>
        </p:nvSpPr>
        <p:spPr>
          <a:xfrm>
            <a:off x="9475859" y="4101419"/>
            <a:ext cx="19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693939-8A79-D2D7-1ACC-2D5B2B349152}"/>
              </a:ext>
            </a:extLst>
          </p:cNvPr>
          <p:cNvSpPr txBox="1"/>
          <p:nvPr/>
        </p:nvSpPr>
        <p:spPr>
          <a:xfrm>
            <a:off x="9178867" y="4732361"/>
            <a:ext cx="1787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“</a:t>
            </a:r>
            <a:r>
              <a:rPr lang="ro-RO" sz="11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Depinde cum definim ascuns</a:t>
            </a:r>
            <a:r>
              <a:rPr lang="en-US" sz="11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”</a:t>
            </a:r>
            <a:endParaRPr lang="ro-RO" sz="11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DA1291-4A19-1C17-01AC-8C0D5B7B96C6}"/>
              </a:ext>
            </a:extLst>
          </p:cNvPr>
          <p:cNvSpPr txBox="1"/>
          <p:nvPr/>
        </p:nvSpPr>
        <p:spPr>
          <a:xfrm>
            <a:off x="1891559" y="2817286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ascuns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vreodată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cheltuială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față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partener/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5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9A22A1-F3F7-9523-543E-667521710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F2C547-FF2D-637B-E473-FA02BD824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421522"/>
              </p:ext>
            </p:extLst>
          </p:nvPr>
        </p:nvGraphicFramePr>
        <p:xfrm>
          <a:off x="184147" y="1056195"/>
          <a:ext cx="6467948" cy="514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F083C9-5809-9BEE-48DB-F31F207C0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62130"/>
              </p:ext>
            </p:extLst>
          </p:nvPr>
        </p:nvGraphicFramePr>
        <p:xfrm>
          <a:off x="6652095" y="1982194"/>
          <a:ext cx="4928808" cy="32979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2936">
                  <a:extLst>
                    <a:ext uri="{9D8B030D-6E8A-4147-A177-3AD203B41FA5}">
                      <a16:colId xmlns:a16="http://schemas.microsoft.com/office/drawing/2014/main" val="3515005071"/>
                    </a:ext>
                  </a:extLst>
                </a:gridCol>
                <a:gridCol w="1642936">
                  <a:extLst>
                    <a:ext uri="{9D8B030D-6E8A-4147-A177-3AD203B41FA5}">
                      <a16:colId xmlns:a16="http://schemas.microsoft.com/office/drawing/2014/main" val="3716274472"/>
                    </a:ext>
                  </a:extLst>
                </a:gridCol>
                <a:gridCol w="1642936">
                  <a:extLst>
                    <a:ext uri="{9D8B030D-6E8A-4147-A177-3AD203B41FA5}">
                      <a16:colId xmlns:a16="http://schemas.microsoft.com/office/drawing/2014/main" val="4019602602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/>
                      <a:endParaRPr lang="ro-RO" sz="1200" dirty="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Feminin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Masculin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83091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l"/>
                      <a:r>
                        <a:rPr lang="ro-RO" sz="12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Pariuri</a:t>
                      </a:r>
                    </a:p>
                  </a:txBody>
                  <a:tcPr marL="251999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24%</a:t>
                      </a:r>
                      <a:endParaRPr lang="ro-RO" sz="12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988963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l"/>
                      <a:r>
                        <a:rPr lang="ro-RO" sz="12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Haine de brand</a:t>
                      </a:r>
                    </a:p>
                  </a:txBody>
                  <a:tcPr marL="251999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46%</a:t>
                      </a:r>
                      <a:endParaRPr lang="ro-RO" sz="12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26%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9589378"/>
                  </a:ext>
                </a:extLst>
              </a:tr>
              <a:tr h="521521">
                <a:tc>
                  <a:txBody>
                    <a:bodyPr/>
                    <a:lstStyle/>
                    <a:p>
                      <a:pPr algn="l"/>
                      <a:r>
                        <a:rPr lang="ro-RO" sz="12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Livrări mâncare când ești singur/ă</a:t>
                      </a:r>
                    </a:p>
                  </a:txBody>
                  <a:tcPr marL="251999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27%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26%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8501237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l"/>
                      <a:r>
                        <a:rPr lang="ro-RO" sz="12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Jocuri video</a:t>
                      </a:r>
                    </a:p>
                  </a:txBody>
                  <a:tcPr marL="251999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39%</a:t>
                      </a:r>
                      <a:endParaRPr lang="ro-RO" sz="12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8786908"/>
                  </a:ext>
                </a:extLst>
              </a:tr>
              <a:tr h="722107">
                <a:tc>
                  <a:txBody>
                    <a:bodyPr/>
                    <a:lstStyle/>
                    <a:p>
                      <a:pPr algn="l"/>
                      <a:r>
                        <a:rPr lang="ro-RO" sz="12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Abonamente la platforme pentru adulți</a:t>
                      </a:r>
                    </a:p>
                  </a:txBody>
                  <a:tcPr marL="251999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1602282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l"/>
                      <a:r>
                        <a:rPr lang="ro-RO" sz="12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Platforme de </a:t>
                      </a:r>
                      <a:r>
                        <a:rPr lang="ro-RO" sz="12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dating</a:t>
                      </a:r>
                      <a:endParaRPr lang="ro-RO" sz="12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251999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3%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48492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F8C7C0-454C-1E49-AA52-62F2CDFFD3B7}"/>
              </a:ext>
            </a:extLst>
          </p:cNvPr>
          <p:cNvSpPr txBox="1"/>
          <p:nvPr/>
        </p:nvSpPr>
        <p:spPr>
          <a:xfrm>
            <a:off x="6652095" y="5451761"/>
            <a:ext cx="492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*procente calculate pe coloană</a:t>
            </a:r>
            <a:r>
              <a:rPr lang="en-US" sz="1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;</a:t>
            </a:r>
            <a:r>
              <a:rPr lang="ro-RO" sz="1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sunt reprezentați doar cei care au selectat răspunsul în cadrul întrebării cu răspuns multiplu.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F142D37B-F11E-007F-8BEB-12859163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17C66C-A6B5-AAFA-DC5A-BE6499F7C117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Cheltuieli ascunse în relații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FF0E5-84DD-B3DF-A555-FACBF6F4688A}"/>
              </a:ext>
            </a:extLst>
          </p:cNvPr>
          <p:cNvSpPr txBox="1"/>
          <p:nvPr/>
        </p:nvSpPr>
        <p:spPr>
          <a:xfrm>
            <a:off x="1891559" y="1132758"/>
            <a:ext cx="8528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Care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sunt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categoriile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cheltuieli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personale de care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nu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știe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 (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răspuns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multiplu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)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9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EF069-6E80-BCD2-AE0A-78EFE0404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BC1B44F0-255C-787B-256E-6C1C1017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70B12EF-B7FF-F585-F339-94765436B741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Secrete financiare în cuplu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107C9-2C7C-A41F-5654-6112CAA5BD41}"/>
              </a:ext>
            </a:extLst>
          </p:cNvPr>
          <p:cNvSpPr txBox="1"/>
          <p:nvPr/>
        </p:nvSpPr>
        <p:spPr>
          <a:xfrm>
            <a:off x="1891559" y="1132758"/>
            <a:ext cx="8528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Ai un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cont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bancar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sau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sumă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bani (cash/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crypto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revolut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)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despre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care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tău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nu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știe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 nu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știa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ABSOLUT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nimic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BB7140-66A4-3CFB-01BE-CD4B58D5CD86}"/>
              </a:ext>
            </a:extLst>
          </p:cNvPr>
          <p:cNvSpPr/>
          <p:nvPr/>
        </p:nvSpPr>
        <p:spPr>
          <a:xfrm>
            <a:off x="3462673" y="2625943"/>
            <a:ext cx="2250535" cy="210013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96BDC3-95DB-FC53-D3C2-2CAA3E19C0F8}"/>
              </a:ext>
            </a:extLst>
          </p:cNvPr>
          <p:cNvSpPr/>
          <p:nvPr/>
        </p:nvSpPr>
        <p:spPr>
          <a:xfrm>
            <a:off x="231963" y="2126409"/>
            <a:ext cx="2998095" cy="296518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908B2-D7C0-9836-B27B-F69EDB138F34}"/>
              </a:ext>
            </a:extLst>
          </p:cNvPr>
          <p:cNvSpPr txBox="1"/>
          <p:nvPr/>
        </p:nvSpPr>
        <p:spPr>
          <a:xfrm>
            <a:off x="4335331" y="3756518"/>
            <a:ext cx="55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1B529-9213-DBD3-05F2-49B028391826}"/>
              </a:ext>
            </a:extLst>
          </p:cNvPr>
          <p:cNvSpPr txBox="1"/>
          <p:nvPr/>
        </p:nvSpPr>
        <p:spPr>
          <a:xfrm>
            <a:off x="1363597" y="3801888"/>
            <a:ext cx="74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D9F40-DFF5-C70F-E02D-527359673B79}"/>
              </a:ext>
            </a:extLst>
          </p:cNvPr>
          <p:cNvSpPr txBox="1"/>
          <p:nvPr/>
        </p:nvSpPr>
        <p:spPr>
          <a:xfrm>
            <a:off x="756749" y="2808236"/>
            <a:ext cx="2181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600" b="1" dirty="0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75%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C1B25-ADB1-043E-52CD-AD6674D8CD67}"/>
              </a:ext>
            </a:extLst>
          </p:cNvPr>
          <p:cNvSpPr txBox="1"/>
          <p:nvPr/>
        </p:nvSpPr>
        <p:spPr>
          <a:xfrm>
            <a:off x="4041518" y="3167883"/>
            <a:ext cx="131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25%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8F64D-A08A-6BF1-4280-1B68BF8C7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13707"/>
              </p:ext>
            </p:extLst>
          </p:nvPr>
        </p:nvGraphicFramePr>
        <p:xfrm>
          <a:off x="6096000" y="1957324"/>
          <a:ext cx="5855127" cy="27067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5219">
                  <a:extLst>
                    <a:ext uri="{9D8B030D-6E8A-4147-A177-3AD203B41FA5}">
                      <a16:colId xmlns:a16="http://schemas.microsoft.com/office/drawing/2014/main" val="685524154"/>
                    </a:ext>
                  </a:extLst>
                </a:gridCol>
                <a:gridCol w="2288199">
                  <a:extLst>
                    <a:ext uri="{9D8B030D-6E8A-4147-A177-3AD203B41FA5}">
                      <a16:colId xmlns:a16="http://schemas.microsoft.com/office/drawing/2014/main" val="1221082140"/>
                    </a:ext>
                  </a:extLst>
                </a:gridCol>
                <a:gridCol w="1951709">
                  <a:extLst>
                    <a:ext uri="{9D8B030D-6E8A-4147-A177-3AD203B41FA5}">
                      <a16:colId xmlns:a16="http://schemas.microsoft.com/office/drawing/2014/main" val="1090866943"/>
                    </a:ext>
                  </a:extLst>
                </a:gridCol>
              </a:tblGrid>
              <a:tr h="577856">
                <a:tc rowSpan="2">
                  <a:txBody>
                    <a:bodyPr/>
                    <a:lstStyle/>
                    <a:p>
                      <a:pPr algn="ctr"/>
                      <a:endParaRPr lang="ro-RO" sz="12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Ai un cont bancar sau o sumă de bani (cash / </a:t>
                      </a:r>
                      <a:r>
                        <a:rPr lang="ro-RO" sz="12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crypto</a:t>
                      </a:r>
                      <a:r>
                        <a:rPr lang="ro-RO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/ revolut) despre care partenerul tău nu știe / nu știa ABSOLUT nimic?</a:t>
                      </a:r>
                      <a:endParaRPr lang="ro-RO" sz="1200" b="0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108000" marB="108000" anchor="ctr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1024561"/>
                  </a:ext>
                </a:extLst>
              </a:tr>
              <a:tr h="38842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Da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Nu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3699094"/>
                  </a:ext>
                </a:extLst>
              </a:tr>
              <a:tr h="3884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Feminin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0322128"/>
                  </a:ext>
                </a:extLst>
              </a:tr>
              <a:tr h="3884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Masculin</a:t>
                      </a:r>
                      <a:endParaRPr lang="ro-RO" sz="12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30%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70%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719879"/>
                  </a:ext>
                </a:extLst>
              </a:tr>
              <a:tr h="3884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18-23 ani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28%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72%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08822537"/>
                  </a:ext>
                </a:extLst>
              </a:tr>
              <a:tr h="3884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24-30 ani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23%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77%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730265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FB68539-6BF2-A57F-4225-3BDC9CA083AE}"/>
              </a:ext>
            </a:extLst>
          </p:cNvPr>
          <p:cNvSpPr txBox="1"/>
          <p:nvPr/>
        </p:nvSpPr>
        <p:spPr>
          <a:xfrm>
            <a:off x="5904603" y="4965073"/>
            <a:ext cx="623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stem Font Regular"/>
              <a:buChar char="-"/>
            </a:pPr>
            <a:r>
              <a:rPr lang="ro-RO" sz="1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Bărbații</a:t>
            </a:r>
            <a:r>
              <a:rPr lang="ro-RO" sz="12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conduc detașat la capitolul </a:t>
            </a:r>
            <a:r>
              <a:rPr lang="ro-RO" sz="1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secrete financiare</a:t>
            </a:r>
            <a:r>
              <a:rPr lang="ro-RO" sz="12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: </a:t>
            </a:r>
            <a:r>
              <a:rPr lang="ro-RO" sz="1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30% recunosc că au un cont bancar sau o sumă de bani ascunsă</a:t>
            </a:r>
            <a:r>
              <a:rPr lang="ro-RO" sz="12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, comparativ cu doar 20% dintre femei.</a:t>
            </a:r>
          </a:p>
          <a:p>
            <a:pPr marL="171450" indent="-171450">
              <a:buFont typeface="System Font Regular"/>
              <a:buChar char="-"/>
            </a:pPr>
            <a:endParaRPr lang="ro-RO" sz="12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171450" indent="-171450">
              <a:buFont typeface="System Font Regular"/>
              <a:buChar char="-"/>
            </a:pPr>
            <a:r>
              <a:rPr lang="ro-RO" sz="12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Și generația tânără se remarcă printr-o transparență financiară mai redusă: </a:t>
            </a:r>
            <a:r>
              <a:rPr lang="ro-RO" sz="1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28%</a:t>
            </a:r>
            <a:r>
              <a:rPr lang="ro-RO" sz="12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dintre cei cu </a:t>
            </a:r>
            <a:r>
              <a:rPr lang="ro-RO" sz="1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vârsta între 18-23 de ani spun că țin bani ascunși</a:t>
            </a:r>
            <a:r>
              <a:rPr lang="ro-RO" sz="12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, față de 23% dintre cei între 24-30 de ani.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71CC91-6A5C-9B5A-6402-2840E1CD7506}"/>
              </a:ext>
            </a:extLst>
          </p:cNvPr>
          <p:cNvSpPr txBox="1"/>
          <p:nvPr/>
        </p:nvSpPr>
        <p:spPr>
          <a:xfrm>
            <a:off x="9880289" y="4648642"/>
            <a:ext cx="2070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*100% pe rând</a:t>
            </a:r>
          </a:p>
        </p:txBody>
      </p:sp>
    </p:spTree>
    <p:extLst>
      <p:ext uri="{BB962C8B-B14F-4D97-AF65-F5344CB8AC3E}">
        <p14:creationId xmlns:p14="http://schemas.microsoft.com/office/powerpoint/2010/main" val="425751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A6721E-EB57-5B34-C466-7C2EBD9FB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C5491223-DD30-580F-3378-9D4DCD31B4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42237FAB-15AD-8205-5D13-B98EA88D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5EB9914A-B93F-A290-B5B5-4166FAFA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72619"/>
            <a:ext cx="9892087" cy="2672136"/>
          </a:xfrm>
        </p:spPr>
        <p:txBody>
          <a:bodyPr/>
          <a:lstStyle/>
          <a:p>
            <a:r>
              <a:rPr lang="en-US" sz="6600" dirty="0" err="1"/>
              <a:t>Certuri</a:t>
            </a:r>
            <a:r>
              <a:rPr lang="en-US" sz="6600" dirty="0"/>
              <a:t> </a:t>
            </a:r>
            <a:r>
              <a:rPr lang="en-US" sz="6600" dirty="0" err="1"/>
              <a:t>și</a:t>
            </a:r>
            <a:r>
              <a:rPr lang="en-US" sz="6600" dirty="0"/>
              <a:t> </a:t>
            </a:r>
            <a:r>
              <a:rPr lang="en-US" sz="6600" dirty="0" err="1"/>
              <a:t>conflicte</a:t>
            </a:r>
            <a:r>
              <a:rPr lang="en-US" sz="6600" dirty="0"/>
              <a:t> </a:t>
            </a:r>
            <a:r>
              <a:rPr lang="en-US" sz="6600" dirty="0" err="1"/>
              <a:t>financiare</a:t>
            </a:r>
            <a:r>
              <a:rPr lang="en-US" sz="6600" dirty="0"/>
              <a:t> </a:t>
            </a:r>
            <a:r>
              <a:rPr lang="en-US" sz="6600" dirty="0" err="1"/>
              <a:t>în</a:t>
            </a:r>
            <a:r>
              <a:rPr lang="en-US" sz="6600" dirty="0"/>
              <a:t> </a:t>
            </a:r>
            <a:r>
              <a:rPr lang="en-US" sz="6600" dirty="0" err="1"/>
              <a:t>cuplu</a:t>
            </a:r>
            <a:endParaRPr lang="en-US" sz="6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9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F0EE53-1C29-1DF8-C12A-30349BC3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56CC883A-4564-B22E-F9E7-F3D4BA3D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44AFF12-79B2-B33F-82BC-F7B9A0FA3EE2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Dilema banilor. Ce îi deranjează pe îndrăgostiți?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2801F-A7F8-554E-BFE0-54DEAFFE0342}"/>
              </a:ext>
            </a:extLst>
          </p:cNvPr>
          <p:cNvSpPr txBox="1"/>
          <p:nvPr/>
        </p:nvSpPr>
        <p:spPr>
          <a:xfrm>
            <a:off x="1769188" y="1132759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Ai fi / ai fi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fost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deranjat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dacă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/a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câștiga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...?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50EEDDB-323B-C94D-7E49-45F9A6694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37884"/>
              </p:ext>
            </p:extLst>
          </p:nvPr>
        </p:nvGraphicFramePr>
        <p:xfrm>
          <a:off x="4130289" y="2017815"/>
          <a:ext cx="8651242" cy="383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87D6140-A067-4DBA-596E-8F718EF46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912463"/>
              </p:ext>
            </p:extLst>
          </p:nvPr>
        </p:nvGraphicFramePr>
        <p:xfrm>
          <a:off x="-1828219" y="2017815"/>
          <a:ext cx="8651242" cy="383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477A5F-1425-116D-FE30-EF8100DB2501}"/>
              </a:ext>
            </a:extLst>
          </p:cNvPr>
          <p:cNvSpPr txBox="1"/>
          <p:nvPr/>
        </p:nvSpPr>
        <p:spPr>
          <a:xfrm>
            <a:off x="1077904" y="2246505"/>
            <a:ext cx="50180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...semnificativ mai mult decât respondentul</a:t>
            </a:r>
            <a:endParaRPr lang="ro-RO" sz="1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479C15-CD30-1735-B3BE-D98F6896683E}"/>
              </a:ext>
            </a:extLst>
          </p:cNvPr>
          <p:cNvSpPr txBox="1"/>
          <p:nvPr/>
        </p:nvSpPr>
        <p:spPr>
          <a:xfrm>
            <a:off x="6963305" y="2263656"/>
            <a:ext cx="52286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...semnificativ mai </a:t>
            </a:r>
            <a:r>
              <a:rPr lang="ro-RO" sz="1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puțin</a:t>
            </a:r>
            <a:r>
              <a:rPr lang="ro-RO" sz="1600" b="1" dirty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decât respondentul</a:t>
            </a:r>
            <a:endParaRPr lang="ro-RO" sz="1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E70A4-93A4-48C4-1695-E238EC1F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38A24657-EF49-EEC9-7CDA-0BE5F4886F1F}"/>
              </a:ext>
            </a:extLst>
          </p:cNvPr>
          <p:cNvSpPr txBox="1"/>
          <p:nvPr/>
        </p:nvSpPr>
        <p:spPr>
          <a:xfrm>
            <a:off x="324823" y="68392"/>
            <a:ext cx="1397000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67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  <a:endParaRPr lang="uk-UA" sz="7667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4FAF6E2C-B935-AD04-CF45-7E65A8A51EF3}"/>
              </a:ext>
            </a:extLst>
          </p:cNvPr>
          <p:cNvSpPr txBox="1"/>
          <p:nvPr/>
        </p:nvSpPr>
        <p:spPr>
          <a:xfrm>
            <a:off x="324823" y="2558860"/>
            <a:ext cx="1397000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667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  <a:endParaRPr lang="uk-UA" sz="7667" b="1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65451411-A991-972A-9670-337FA5C05596}"/>
              </a:ext>
            </a:extLst>
          </p:cNvPr>
          <p:cNvSpPr txBox="1"/>
          <p:nvPr/>
        </p:nvSpPr>
        <p:spPr>
          <a:xfrm>
            <a:off x="251798" y="3697592"/>
            <a:ext cx="1543051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667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  <a:endParaRPr lang="uk-UA" sz="7667" b="1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3046DF1-126F-78B2-7FB9-FB361A96F09D}"/>
              </a:ext>
            </a:extLst>
          </p:cNvPr>
          <p:cNvSpPr txBox="1"/>
          <p:nvPr/>
        </p:nvSpPr>
        <p:spPr>
          <a:xfrm>
            <a:off x="258148" y="4915852"/>
            <a:ext cx="1530350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667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  <a:endParaRPr lang="uk-UA" sz="7667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B75995-DD63-157D-4725-45FC2905D286}"/>
              </a:ext>
            </a:extLst>
          </p:cNvPr>
          <p:cNvSpPr txBox="1"/>
          <p:nvPr/>
        </p:nvSpPr>
        <p:spPr>
          <a:xfrm>
            <a:off x="1547263" y="1652636"/>
            <a:ext cx="6023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OBIECTIVELE ȘI METODOLOGIA STUDIULUI</a:t>
            </a:r>
          </a:p>
          <a:p>
            <a:r>
              <a:rPr lang="ro-RO" sz="20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Slide</a:t>
            </a:r>
            <a:r>
              <a:rPr lang="ro-RO" sz="20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7-8</a:t>
            </a:r>
            <a:endParaRPr lang="en-US" sz="2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0E2F8A14-4B50-B37B-1F3D-034961511D5A}"/>
              </a:ext>
            </a:extLst>
          </p:cNvPr>
          <p:cNvSpPr txBox="1"/>
          <p:nvPr/>
        </p:nvSpPr>
        <p:spPr>
          <a:xfrm>
            <a:off x="324823" y="1286652"/>
            <a:ext cx="1397000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67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  <a:endParaRPr lang="uk-UA" sz="7667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6AB38-91AD-64DD-324C-76D40089E0FB}"/>
              </a:ext>
            </a:extLst>
          </p:cNvPr>
          <p:cNvSpPr txBox="1"/>
          <p:nvPr/>
        </p:nvSpPr>
        <p:spPr>
          <a:xfrm>
            <a:off x="1547263" y="409510"/>
            <a:ext cx="44456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EXECUTIVE SUMMARY</a:t>
            </a:r>
          </a:p>
          <a:p>
            <a:r>
              <a:rPr kumimoji="0" lang="ro-RO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Slide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-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 </a:t>
            </a:r>
            <a:endParaRPr lang="en-US" sz="2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7C84FF-EA8C-7894-5EC7-3CA7F0627696}"/>
              </a:ext>
            </a:extLst>
          </p:cNvPr>
          <p:cNvSpPr txBox="1"/>
          <p:nvPr/>
        </p:nvSpPr>
        <p:spPr>
          <a:xfrm>
            <a:off x="1547263" y="4055435"/>
            <a:ext cx="359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DATE SOCIO-DEMOGRAFICE</a:t>
            </a:r>
            <a:endParaRPr lang="en-US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r>
              <a:rPr lang="ro-RO" sz="20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</a:t>
            </a:r>
            <a:r>
              <a:rPr kumimoji="0" lang="ro-RO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lide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30-</a:t>
            </a:r>
            <a:r>
              <a:rPr lang="ro-RO" sz="20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31</a:t>
            </a:r>
            <a:endParaRPr lang="en-US" sz="2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D67DDE-471F-38E6-043A-C766CE2D1060}"/>
              </a:ext>
            </a:extLst>
          </p:cNvPr>
          <p:cNvSpPr txBox="1"/>
          <p:nvPr/>
        </p:nvSpPr>
        <p:spPr>
          <a:xfrm>
            <a:off x="1547263" y="2870896"/>
            <a:ext cx="374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REZULTATELE STUDIULUI</a:t>
            </a:r>
          </a:p>
          <a:p>
            <a:r>
              <a:rPr lang="ro-RO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Slide</a:t>
            </a:r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9-29</a:t>
            </a:r>
            <a:endParaRPr lang="en-US" sz="2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654537-581C-1649-2B16-275F2E257824}"/>
              </a:ext>
            </a:extLst>
          </p:cNvPr>
          <p:cNvSpPr txBox="1"/>
          <p:nvPr/>
        </p:nvSpPr>
        <p:spPr>
          <a:xfrm>
            <a:off x="1547263" y="5209881"/>
            <a:ext cx="369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DESPRE CULT RESEARCH</a:t>
            </a:r>
          </a:p>
          <a:p>
            <a:r>
              <a:rPr lang="ro-RO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Slide</a:t>
            </a:r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32</a:t>
            </a:r>
            <a:endParaRPr lang="en-US" sz="2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Foliennummernplatzhalter 4">
            <a:extLst>
              <a:ext uri="{FF2B5EF4-FFF2-40B4-BE49-F238E27FC236}">
                <a16:creationId xmlns:a16="http://schemas.microsoft.com/office/drawing/2014/main" id="{DD725C34-E4F9-9AB7-D391-B53283E2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38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67940-78D3-8D4B-7D28-B0C350419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176261DF-1E4D-8232-7B9B-5A9F38C2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87493D7-C8C3-63B2-E395-3CF188EF5307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Dilema banilor. Ce îi deranjează pe îndrăgostiți?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3EA8C-482C-A66F-53BF-B5130F1C192A}"/>
              </a:ext>
            </a:extLst>
          </p:cNvPr>
          <p:cNvSpPr txBox="1"/>
          <p:nvPr/>
        </p:nvSpPr>
        <p:spPr>
          <a:xfrm>
            <a:off x="419119" y="1132758"/>
            <a:ext cx="3437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avut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vreodată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ceartă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serioasă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cauza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banilor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C90DBEF-792C-1CAC-3705-C21BEEC57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375559"/>
              </p:ext>
            </p:extLst>
          </p:nvPr>
        </p:nvGraphicFramePr>
        <p:xfrm>
          <a:off x="-560467" y="1845778"/>
          <a:ext cx="5626679" cy="406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8CA54B13-0531-3A59-077C-CCC6F0A75A9D}"/>
              </a:ext>
            </a:extLst>
          </p:cNvPr>
          <p:cNvGrpSpPr/>
          <p:nvPr/>
        </p:nvGrpSpPr>
        <p:grpSpPr>
          <a:xfrm>
            <a:off x="5328586" y="2361501"/>
            <a:ext cx="6507478" cy="2124192"/>
            <a:chOff x="5503398" y="2223700"/>
            <a:chExt cx="6507478" cy="2124192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292C7D7-7080-61DE-E3EA-5F8107B820D0}"/>
                </a:ext>
              </a:extLst>
            </p:cNvPr>
            <p:cNvSpPr/>
            <p:nvPr/>
          </p:nvSpPr>
          <p:spPr>
            <a:xfrm>
              <a:off x="5503398" y="2223700"/>
              <a:ext cx="4110864" cy="2124192"/>
            </a:xfrm>
            <a:custGeom>
              <a:avLst/>
              <a:gdLst>
                <a:gd name="csX0" fmla="*/ 354039 w 4110864"/>
                <a:gd name="csY0" fmla="*/ 0 h 2124192"/>
                <a:gd name="csX1" fmla="*/ 4110864 w 4110864"/>
                <a:gd name="csY1" fmla="*/ 0 h 2124192"/>
                <a:gd name="csX2" fmla="*/ 4110864 w 4110864"/>
                <a:gd name="csY2" fmla="*/ 2124192 h 2124192"/>
                <a:gd name="csX3" fmla="*/ 354039 w 4110864"/>
                <a:gd name="csY3" fmla="*/ 2124192 h 2124192"/>
                <a:gd name="csX4" fmla="*/ 0 w 4110864"/>
                <a:gd name="csY4" fmla="*/ 1770153 h 2124192"/>
                <a:gd name="csX5" fmla="*/ 0 w 4110864"/>
                <a:gd name="csY5" fmla="*/ 354039 h 2124192"/>
                <a:gd name="csX6" fmla="*/ 354039 w 4110864"/>
                <a:gd name="csY6" fmla="*/ 0 h 21241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110864" h="2124192">
                  <a:moveTo>
                    <a:pt x="354039" y="0"/>
                  </a:moveTo>
                  <a:lnTo>
                    <a:pt x="4110864" y="0"/>
                  </a:lnTo>
                  <a:lnTo>
                    <a:pt x="4110864" y="2124192"/>
                  </a:lnTo>
                  <a:lnTo>
                    <a:pt x="354039" y="2124192"/>
                  </a:lnTo>
                  <a:cubicBezTo>
                    <a:pt x="158509" y="2124192"/>
                    <a:pt x="0" y="1965683"/>
                    <a:pt x="0" y="1770153"/>
                  </a:cubicBezTo>
                  <a:lnTo>
                    <a:pt x="0" y="354039"/>
                  </a:lnTo>
                  <a:cubicBezTo>
                    <a:pt x="0" y="158509"/>
                    <a:pt x="158509" y="0"/>
                    <a:pt x="35403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7000"/>
                </a:lnSpc>
              </a:pPr>
              <a:endParaRPr lang="en-RO" sz="1600" dirty="0" err="1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236E03B-883F-BB84-6794-E294BD2FE9BF}"/>
                </a:ext>
              </a:extLst>
            </p:cNvPr>
            <p:cNvSpPr/>
            <p:nvPr/>
          </p:nvSpPr>
          <p:spPr>
            <a:xfrm>
              <a:off x="9614262" y="2223700"/>
              <a:ext cx="2061800" cy="2124192"/>
            </a:xfrm>
            <a:custGeom>
              <a:avLst/>
              <a:gdLst>
                <a:gd name="csX0" fmla="*/ 0 w 2061800"/>
                <a:gd name="csY0" fmla="*/ 0 h 2124192"/>
                <a:gd name="csX1" fmla="*/ 1707761 w 2061800"/>
                <a:gd name="csY1" fmla="*/ 0 h 2124192"/>
                <a:gd name="csX2" fmla="*/ 2061800 w 2061800"/>
                <a:gd name="csY2" fmla="*/ 354039 h 2124192"/>
                <a:gd name="csX3" fmla="*/ 2061800 w 2061800"/>
                <a:gd name="csY3" fmla="*/ 1770153 h 2124192"/>
                <a:gd name="csX4" fmla="*/ 1707761 w 2061800"/>
                <a:gd name="csY4" fmla="*/ 2124192 h 2124192"/>
                <a:gd name="csX5" fmla="*/ 0 w 2061800"/>
                <a:gd name="csY5" fmla="*/ 2124192 h 21241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061800" h="2124192">
                  <a:moveTo>
                    <a:pt x="0" y="0"/>
                  </a:moveTo>
                  <a:lnTo>
                    <a:pt x="1707761" y="0"/>
                  </a:lnTo>
                  <a:cubicBezTo>
                    <a:pt x="1903291" y="0"/>
                    <a:pt x="2061800" y="158509"/>
                    <a:pt x="2061800" y="354039"/>
                  </a:cubicBezTo>
                  <a:lnTo>
                    <a:pt x="2061800" y="1770153"/>
                  </a:lnTo>
                  <a:cubicBezTo>
                    <a:pt x="2061800" y="1965683"/>
                    <a:pt x="1903291" y="2124192"/>
                    <a:pt x="1707761" y="2124192"/>
                  </a:cubicBezTo>
                  <a:lnTo>
                    <a:pt x="0" y="21241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7000"/>
                </a:lnSpc>
              </a:pPr>
              <a:endParaRPr lang="en-RO" sz="1600" dirty="0" err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57705B-794C-9167-04E0-FA1A5DCA3869}"/>
                </a:ext>
              </a:extLst>
            </p:cNvPr>
            <p:cNvSpPr txBox="1"/>
            <p:nvPr/>
          </p:nvSpPr>
          <p:spPr>
            <a:xfrm>
              <a:off x="6174377" y="3695449"/>
              <a:ext cx="757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o-RO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DFCA42-DE81-C050-2172-5137EE152F11}"/>
                </a:ext>
              </a:extLst>
            </p:cNvPr>
            <p:cNvSpPr txBox="1"/>
            <p:nvPr/>
          </p:nvSpPr>
          <p:spPr>
            <a:xfrm>
              <a:off x="7261860" y="3495394"/>
              <a:ext cx="75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000" b="1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Nu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FD9F54-6048-828C-64A0-F60264E9762D}"/>
                </a:ext>
              </a:extLst>
            </p:cNvPr>
            <p:cNvSpPr txBox="1"/>
            <p:nvPr/>
          </p:nvSpPr>
          <p:spPr>
            <a:xfrm>
              <a:off x="10376064" y="3542956"/>
              <a:ext cx="75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000" b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Da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80FCC7-044D-1231-61E4-2EEDC1CAEBC2}"/>
                </a:ext>
              </a:extLst>
            </p:cNvPr>
            <p:cNvSpPr txBox="1"/>
            <p:nvPr/>
          </p:nvSpPr>
          <p:spPr>
            <a:xfrm>
              <a:off x="6731405" y="2624294"/>
              <a:ext cx="1959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5400" b="1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64%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8E7744-0B42-19AA-62C2-80338E9BB672}"/>
                </a:ext>
              </a:extLst>
            </p:cNvPr>
            <p:cNvSpPr txBox="1"/>
            <p:nvPr/>
          </p:nvSpPr>
          <p:spPr>
            <a:xfrm>
              <a:off x="10051448" y="2814964"/>
              <a:ext cx="1959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600" b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36%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C395A6-806E-5D2B-541F-5550A3DF6B35}"/>
              </a:ext>
            </a:extLst>
          </p:cNvPr>
          <p:cNvSpPr txBox="1"/>
          <p:nvPr/>
        </p:nvSpPr>
        <p:spPr>
          <a:xfrm>
            <a:off x="5408883" y="1132758"/>
            <a:ext cx="5954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-a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întâmplat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ca 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ceartă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despre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bani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sau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despre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cine a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cheltuit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prea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mult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taie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cheful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sex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acea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seară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F3AD1-EFB6-4C64-219B-AA8FF9A1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CA8F61AD-C01D-6C01-E498-29F3A92B48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27B11EC9-97F1-DFD7-3D2D-681B9B68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E38FD3EE-0473-3301-4124-C16DF89E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72619"/>
            <a:ext cx="9892087" cy="2672136"/>
          </a:xfrm>
        </p:spPr>
        <p:txBody>
          <a:bodyPr/>
          <a:lstStyle/>
          <a:p>
            <a:r>
              <a:rPr lang="en-US" sz="6600" dirty="0"/>
              <a:t>Perspective de </a:t>
            </a:r>
            <a:r>
              <a:rPr lang="en-US" sz="6600" dirty="0" err="1"/>
              <a:t>viitor</a:t>
            </a:r>
            <a:r>
              <a:rPr lang="en-US" sz="6600" dirty="0"/>
              <a:t> </a:t>
            </a:r>
            <a:r>
              <a:rPr lang="en-US" sz="6600" dirty="0" err="1"/>
              <a:t>financiar</a:t>
            </a:r>
            <a:r>
              <a:rPr lang="en-US" sz="6600" dirty="0"/>
              <a:t> </a:t>
            </a:r>
            <a:r>
              <a:rPr lang="en-US" sz="6600" dirty="0" err="1"/>
              <a:t>în</a:t>
            </a:r>
            <a:r>
              <a:rPr lang="en-US" sz="6600" dirty="0"/>
              <a:t> </a:t>
            </a:r>
            <a:r>
              <a:rPr lang="en-US" sz="6600" dirty="0" err="1"/>
              <a:t>cuplu</a:t>
            </a:r>
            <a:endParaRPr lang="en-US" sz="6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626647-FD95-5791-10AB-7E61311EC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981C2437-34EA-8213-2391-62E08B37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FD0146-76F5-20AB-58A6-2FDEDA42E1D4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Dinamica inițierii discuțiilor despre viitorul financiar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77054-8EB2-2BE8-F233-91637BA9AEB3}"/>
              </a:ext>
            </a:extLst>
          </p:cNvPr>
          <p:cNvSpPr txBox="1"/>
          <p:nvPr/>
        </p:nvSpPr>
        <p:spPr>
          <a:xfrm>
            <a:off x="269387" y="959408"/>
            <a:ext cx="11784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Cine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inițiază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iniția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cuplu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cel mai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discuțiile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despre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viitorul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vostru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financiar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(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economii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,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investiții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,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achiziții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mari)?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E8F666-D845-C49B-AF7D-4488EB4E5907}"/>
              </a:ext>
            </a:extLst>
          </p:cNvPr>
          <p:cNvSpPr/>
          <p:nvPr/>
        </p:nvSpPr>
        <p:spPr>
          <a:xfrm>
            <a:off x="4300346" y="1642076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6307C-062C-15E2-43DF-1E1B8F86FF13}"/>
              </a:ext>
            </a:extLst>
          </p:cNvPr>
          <p:cNvSpPr txBox="1"/>
          <p:nvPr/>
        </p:nvSpPr>
        <p:spPr>
          <a:xfrm>
            <a:off x="2265565" y="2861114"/>
            <a:ext cx="55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D354E-3D37-354E-5BD5-47CA437BE544}"/>
              </a:ext>
            </a:extLst>
          </p:cNvPr>
          <p:cNvSpPr txBox="1"/>
          <p:nvPr/>
        </p:nvSpPr>
        <p:spPr>
          <a:xfrm>
            <a:off x="4510319" y="2753392"/>
            <a:ext cx="165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 / partenera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22C-A54A-249D-3B8C-B71B03A2E4FC}"/>
              </a:ext>
            </a:extLst>
          </p:cNvPr>
          <p:cNvSpPr txBox="1"/>
          <p:nvPr/>
        </p:nvSpPr>
        <p:spPr>
          <a:xfrm>
            <a:off x="7407930" y="2861114"/>
            <a:ext cx="1720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Amândoi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4FE7A-5B4A-1E77-6AB1-B7C5F2712920}"/>
              </a:ext>
            </a:extLst>
          </p:cNvPr>
          <p:cNvSpPr txBox="1"/>
          <p:nvPr/>
        </p:nvSpPr>
        <p:spPr>
          <a:xfrm>
            <a:off x="10028524" y="2753392"/>
            <a:ext cx="186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Nimeni, improvizăm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457FE6-7196-3FFE-0591-C74FDD82A949}"/>
              </a:ext>
            </a:extLst>
          </p:cNvPr>
          <p:cNvSpPr/>
          <p:nvPr/>
        </p:nvSpPr>
        <p:spPr>
          <a:xfrm>
            <a:off x="1550858" y="1642077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BA5AB6-2D73-F8C5-C202-4514DEF7131A}"/>
              </a:ext>
            </a:extLst>
          </p:cNvPr>
          <p:cNvSpPr/>
          <p:nvPr/>
        </p:nvSpPr>
        <p:spPr>
          <a:xfrm>
            <a:off x="9942531" y="1642075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2B0123-244E-82F1-26AA-01D6C549F9D3}"/>
              </a:ext>
            </a:extLst>
          </p:cNvPr>
          <p:cNvSpPr/>
          <p:nvPr/>
        </p:nvSpPr>
        <p:spPr>
          <a:xfrm>
            <a:off x="7279036" y="1642074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DA1FF8-A70E-FE51-71D3-3FAD535F2C37}"/>
              </a:ext>
            </a:extLst>
          </p:cNvPr>
          <p:cNvSpPr/>
          <p:nvPr/>
        </p:nvSpPr>
        <p:spPr>
          <a:xfrm>
            <a:off x="4300346" y="4202900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F8698A-8DBF-B15C-75AB-6E56D0DEC5DD}"/>
              </a:ext>
            </a:extLst>
          </p:cNvPr>
          <p:cNvSpPr txBox="1"/>
          <p:nvPr/>
        </p:nvSpPr>
        <p:spPr>
          <a:xfrm>
            <a:off x="2265565" y="5433604"/>
            <a:ext cx="55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Eu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8926C6-7359-DCE4-F7A5-752627D6382C}"/>
              </a:ext>
            </a:extLst>
          </p:cNvPr>
          <p:cNvSpPr/>
          <p:nvPr/>
        </p:nvSpPr>
        <p:spPr>
          <a:xfrm>
            <a:off x="1550858" y="4202901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CE3178-43BA-F573-CA5F-5C751E842B43}"/>
              </a:ext>
            </a:extLst>
          </p:cNvPr>
          <p:cNvSpPr/>
          <p:nvPr/>
        </p:nvSpPr>
        <p:spPr>
          <a:xfrm>
            <a:off x="9942531" y="4202899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3B0784-4472-64D9-C0BC-91A0C6902BB4}"/>
              </a:ext>
            </a:extLst>
          </p:cNvPr>
          <p:cNvSpPr/>
          <p:nvPr/>
        </p:nvSpPr>
        <p:spPr>
          <a:xfrm>
            <a:off x="7279036" y="4202898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FE5DCD-0878-0BCB-A632-592CFB0B03FF}"/>
              </a:ext>
            </a:extLst>
          </p:cNvPr>
          <p:cNvCxnSpPr/>
          <p:nvPr/>
        </p:nvCxnSpPr>
        <p:spPr>
          <a:xfrm>
            <a:off x="0" y="3814866"/>
            <a:ext cx="1219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6439FB-70E8-0537-D521-B6B81494BE71}"/>
              </a:ext>
            </a:extLst>
          </p:cNvPr>
          <p:cNvSpPr txBox="1"/>
          <p:nvPr/>
        </p:nvSpPr>
        <p:spPr>
          <a:xfrm>
            <a:off x="169326" y="2407589"/>
            <a:ext cx="992777" cy="38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Femei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F51181-4C4E-5B9D-3447-2B4035BBF81B}"/>
              </a:ext>
            </a:extLst>
          </p:cNvPr>
          <p:cNvSpPr txBox="1"/>
          <p:nvPr/>
        </p:nvSpPr>
        <p:spPr>
          <a:xfrm>
            <a:off x="169326" y="4973997"/>
            <a:ext cx="106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Bărbați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EC0D3C-67E1-DCF7-8D9B-819B88632F41}"/>
              </a:ext>
            </a:extLst>
          </p:cNvPr>
          <p:cNvSpPr txBox="1"/>
          <p:nvPr/>
        </p:nvSpPr>
        <p:spPr>
          <a:xfrm>
            <a:off x="4510318" y="5325882"/>
            <a:ext cx="165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 / partenera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F4CCD7-BE8E-9F8A-86C0-BCE55E3E2C6E}"/>
              </a:ext>
            </a:extLst>
          </p:cNvPr>
          <p:cNvSpPr txBox="1"/>
          <p:nvPr/>
        </p:nvSpPr>
        <p:spPr>
          <a:xfrm>
            <a:off x="7407929" y="5433604"/>
            <a:ext cx="1720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Amândoi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529C84-2F7C-D382-4DDE-5D17E1B41960}"/>
              </a:ext>
            </a:extLst>
          </p:cNvPr>
          <p:cNvSpPr txBox="1"/>
          <p:nvPr/>
        </p:nvSpPr>
        <p:spPr>
          <a:xfrm>
            <a:off x="9994930" y="5325882"/>
            <a:ext cx="186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Nimeni, improvizăm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21E910-DA29-ACC7-C1EF-84206881D8EB}"/>
              </a:ext>
            </a:extLst>
          </p:cNvPr>
          <p:cNvSpPr txBox="1"/>
          <p:nvPr/>
        </p:nvSpPr>
        <p:spPr>
          <a:xfrm>
            <a:off x="1904885" y="2080132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7E2212-6DEC-134A-94BB-38DC34AF788C}"/>
              </a:ext>
            </a:extLst>
          </p:cNvPr>
          <p:cNvSpPr txBox="1"/>
          <p:nvPr/>
        </p:nvSpPr>
        <p:spPr>
          <a:xfrm>
            <a:off x="4654374" y="2080132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17%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DB9DA4-9553-17B1-AF3B-EA80EDB043F8}"/>
              </a:ext>
            </a:extLst>
          </p:cNvPr>
          <p:cNvSpPr txBox="1"/>
          <p:nvPr/>
        </p:nvSpPr>
        <p:spPr>
          <a:xfrm>
            <a:off x="7557220" y="2080132"/>
            <a:ext cx="143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56%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50E5EF-00D4-F046-F85D-B8C8E1E52AC5}"/>
              </a:ext>
            </a:extLst>
          </p:cNvPr>
          <p:cNvSpPr txBox="1"/>
          <p:nvPr/>
        </p:nvSpPr>
        <p:spPr>
          <a:xfrm>
            <a:off x="10287115" y="2077891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C5C727-771B-DEBF-F298-BD76D546F44E}"/>
              </a:ext>
            </a:extLst>
          </p:cNvPr>
          <p:cNvSpPr txBox="1"/>
          <p:nvPr/>
        </p:nvSpPr>
        <p:spPr>
          <a:xfrm>
            <a:off x="1808637" y="4656127"/>
            <a:ext cx="147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30F21C-91CA-D84F-8565-12A6483BCA43}"/>
              </a:ext>
            </a:extLst>
          </p:cNvPr>
          <p:cNvSpPr txBox="1"/>
          <p:nvPr/>
        </p:nvSpPr>
        <p:spPr>
          <a:xfrm>
            <a:off x="4555040" y="4656127"/>
            <a:ext cx="147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16%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30B44D-FA90-1E74-D302-2FB30635ADDC}"/>
              </a:ext>
            </a:extLst>
          </p:cNvPr>
          <p:cNvSpPr txBox="1"/>
          <p:nvPr/>
        </p:nvSpPr>
        <p:spPr>
          <a:xfrm>
            <a:off x="7552100" y="4653656"/>
            <a:ext cx="143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41%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24807-CF04-B7BD-2C95-C63B50C966CF}"/>
              </a:ext>
            </a:extLst>
          </p:cNvPr>
          <p:cNvSpPr txBox="1"/>
          <p:nvPr/>
        </p:nvSpPr>
        <p:spPr>
          <a:xfrm>
            <a:off x="10257726" y="4653656"/>
            <a:ext cx="143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65743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D155BC-E2D8-AE2E-4263-0B726AD3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C3CCB030-1B6B-30D2-5040-CAD7E458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0EA0CC0-6A35-54C1-0459-C66B5C6D0E26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Direcționarea resurselor financiare în cadrul cuplului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A2F29-8929-2EBA-B5DB-7C5E65F60008}"/>
              </a:ext>
            </a:extLst>
          </p:cNvPr>
          <p:cNvSpPr txBox="1"/>
          <p:nvPr/>
        </p:nvSpPr>
        <p:spPr>
          <a:xfrm>
            <a:off x="269387" y="959408"/>
            <a:ext cx="11784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Unde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se duc/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duceau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banii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destinați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viitorului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vostru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comun?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97450F-06BB-DD08-A5ED-3B55DE0C7CA0}"/>
              </a:ext>
            </a:extLst>
          </p:cNvPr>
          <p:cNvGrpSpPr/>
          <p:nvPr/>
        </p:nvGrpSpPr>
        <p:grpSpPr>
          <a:xfrm>
            <a:off x="2076555" y="1537882"/>
            <a:ext cx="7367377" cy="4526741"/>
            <a:chOff x="2076555" y="1537883"/>
            <a:chExt cx="7367377" cy="4191000"/>
          </a:xfrm>
        </p:grpSpPr>
        <p:sp>
          <p:nvSpPr>
            <p:cNvPr id="3" name="Isosceles Triangle 30">
              <a:extLst>
                <a:ext uri="{FF2B5EF4-FFF2-40B4-BE49-F238E27FC236}">
                  <a16:creationId xmlns:a16="http://schemas.microsoft.com/office/drawing/2014/main" id="{79B8F293-1680-4AE8-C5CE-228B10E7E78D}"/>
                </a:ext>
              </a:extLst>
            </p:cNvPr>
            <p:cNvSpPr/>
            <p:nvPr/>
          </p:nvSpPr>
          <p:spPr>
            <a:xfrm rot="10800000">
              <a:off x="2878941" y="1537883"/>
              <a:ext cx="6564991" cy="4191000"/>
            </a:xfrm>
            <a:prstGeom prst="triangle">
              <a:avLst/>
            </a:prstGeom>
            <a:gradFill>
              <a:gsLst>
                <a:gs pos="30000">
                  <a:schemeClr val="bg2"/>
                </a:gs>
                <a:gs pos="60000">
                  <a:schemeClr val="accent6"/>
                </a:gs>
                <a:gs pos="100000">
                  <a:schemeClr val="accent2"/>
                </a:gs>
              </a:gsLst>
              <a:lin ang="5400000" scaled="1"/>
            </a:gradFill>
            <a:ln w="5715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B686782-13FB-1534-25F3-76B66EBE5D04}"/>
                </a:ext>
              </a:extLst>
            </p:cNvPr>
            <p:cNvSpPr txBox="1"/>
            <p:nvPr/>
          </p:nvSpPr>
          <p:spPr>
            <a:xfrm>
              <a:off x="2076555" y="1712449"/>
              <a:ext cx="1343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800" b="1" dirty="0"/>
                <a:t>45%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8A7B79-D983-0A41-A745-53FC913EF11B}"/>
                </a:ext>
              </a:extLst>
            </p:cNvPr>
            <p:cNvSpPr txBox="1"/>
            <p:nvPr/>
          </p:nvSpPr>
          <p:spPr>
            <a:xfrm>
              <a:off x="2667902" y="2490643"/>
              <a:ext cx="1343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800" b="1" dirty="0"/>
                <a:t>34%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6FC8A1-A99E-779F-FB48-8EC1A9B12342}"/>
                </a:ext>
              </a:extLst>
            </p:cNvPr>
            <p:cNvSpPr txBox="1"/>
            <p:nvPr/>
          </p:nvSpPr>
          <p:spPr>
            <a:xfrm>
              <a:off x="3419581" y="3458970"/>
              <a:ext cx="1343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800" b="1" dirty="0"/>
                <a:t>7%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DC13DF-2192-BD1C-605E-89B93793C21E}"/>
                </a:ext>
              </a:extLst>
            </p:cNvPr>
            <p:cNvSpPr txBox="1"/>
            <p:nvPr/>
          </p:nvSpPr>
          <p:spPr>
            <a:xfrm>
              <a:off x="3990571" y="4561628"/>
              <a:ext cx="1343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800" b="1" dirty="0"/>
                <a:t>14%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014B9B-433C-0153-9AF8-8B3AD00D517C}"/>
                </a:ext>
              </a:extLst>
            </p:cNvPr>
            <p:cNvSpPr txBox="1"/>
            <p:nvPr/>
          </p:nvSpPr>
          <p:spPr>
            <a:xfrm>
              <a:off x="3993384" y="1650894"/>
              <a:ext cx="43531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RO" sz="16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Într-un cont comun la care avem amândoi acces transparent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D2791E8-1FB1-0E38-B316-7F923BAC22F8}"/>
                </a:ext>
              </a:extLst>
            </p:cNvPr>
            <p:cNvSpPr txBox="1"/>
            <p:nvPr/>
          </p:nvSpPr>
          <p:spPr>
            <a:xfrm>
              <a:off x="4382515" y="2439337"/>
              <a:ext cx="35863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RO" sz="16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Fiecare economisește în contul lui personal, dar știm unul de celălalt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5E566E-8561-27CA-D47B-2ED32CA45EEE}"/>
                </a:ext>
              </a:extLst>
            </p:cNvPr>
            <p:cNvSpPr txBox="1"/>
            <p:nvPr/>
          </p:nvSpPr>
          <p:spPr>
            <a:xfrm>
              <a:off x="5155065" y="3313773"/>
              <a:ext cx="201274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RO" sz="16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Doar unul dintre noi economisește pentru amândoi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82C446-CA38-5001-91EC-AF2FE15A16ED}"/>
                </a:ext>
              </a:extLst>
            </p:cNvPr>
            <p:cNvSpPr txBox="1"/>
            <p:nvPr/>
          </p:nvSpPr>
          <p:spPr>
            <a:xfrm>
              <a:off x="5330079" y="4424782"/>
              <a:ext cx="16797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RO" sz="16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Nu</a:t>
              </a:r>
              <a:br>
                <a:rPr lang="ro-RO" sz="16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</a:br>
              <a:r>
                <a:rPr lang="ro-RO" sz="16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economisim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FEB5886-C0D3-9FBA-29BD-F0D09C073173}"/>
                </a:ext>
              </a:extLst>
            </p:cNvPr>
            <p:cNvCxnSpPr>
              <a:cxnSpLocks/>
            </p:cNvCxnSpPr>
            <p:nvPr/>
          </p:nvCxnSpPr>
          <p:spPr>
            <a:xfrm>
              <a:off x="3388659" y="2316076"/>
              <a:ext cx="5562607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5A1FEC6-FC25-35C8-AE51-B363A4816C23}"/>
                </a:ext>
              </a:extLst>
            </p:cNvPr>
            <p:cNvCxnSpPr>
              <a:cxnSpLocks/>
            </p:cNvCxnSpPr>
            <p:nvPr/>
          </p:nvCxnSpPr>
          <p:spPr>
            <a:xfrm>
              <a:off x="4168588" y="3201163"/>
              <a:ext cx="3986867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7D1325F-7D0E-A376-993D-8BA5DEE2A470}"/>
                </a:ext>
              </a:extLst>
            </p:cNvPr>
            <p:cNvCxnSpPr>
              <a:cxnSpLocks/>
            </p:cNvCxnSpPr>
            <p:nvPr/>
          </p:nvCxnSpPr>
          <p:spPr>
            <a:xfrm>
              <a:off x="4946913" y="4303822"/>
              <a:ext cx="2327946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2937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F10EA-F2AE-64D9-5CC2-654F3CEFD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1F2B163E-7426-7FD9-D3B7-E6B9D86E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601E106-0F9E-7942-9247-8C497248BD87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Prioritățile financiare ale cuplului pe termen mediu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D7C45-98AE-C662-F16A-8A7A530064C2}"/>
              </a:ext>
            </a:extLst>
          </p:cNvPr>
          <p:cNvSpPr txBox="1"/>
          <p:nvPr/>
        </p:nvSpPr>
        <p:spPr>
          <a:xfrm>
            <a:off x="1610283" y="959408"/>
            <a:ext cx="8874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Dacă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începe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puneți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bani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deoparte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împreună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cu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astăzi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, care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fi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prioritatea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voastră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nr. 1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pentru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următorii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2-3 ani?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B8146C-4B24-CF0B-9FCD-77B1E4932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552742"/>
              </p:ext>
            </p:extLst>
          </p:nvPr>
        </p:nvGraphicFramePr>
        <p:xfrm>
          <a:off x="56483" y="959408"/>
          <a:ext cx="6039516" cy="514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578F5D-467E-4248-30E9-32FCE7D64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37808"/>
              </p:ext>
            </p:extLst>
          </p:nvPr>
        </p:nvGraphicFramePr>
        <p:xfrm>
          <a:off x="5636548" y="1937607"/>
          <a:ext cx="6039516" cy="3289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3450">
                  <a:extLst>
                    <a:ext uri="{9D8B030D-6E8A-4147-A177-3AD203B41FA5}">
                      <a16:colId xmlns:a16="http://schemas.microsoft.com/office/drawing/2014/main" val="4004728839"/>
                    </a:ext>
                  </a:extLst>
                </a:gridCol>
                <a:gridCol w="1003450">
                  <a:extLst>
                    <a:ext uri="{9D8B030D-6E8A-4147-A177-3AD203B41FA5}">
                      <a16:colId xmlns:a16="http://schemas.microsoft.com/office/drawing/2014/main" val="2760123004"/>
                    </a:ext>
                  </a:extLst>
                </a:gridCol>
                <a:gridCol w="1003450">
                  <a:extLst>
                    <a:ext uri="{9D8B030D-6E8A-4147-A177-3AD203B41FA5}">
                      <a16:colId xmlns:a16="http://schemas.microsoft.com/office/drawing/2014/main" val="2127157544"/>
                    </a:ext>
                  </a:extLst>
                </a:gridCol>
                <a:gridCol w="984634">
                  <a:extLst>
                    <a:ext uri="{9D8B030D-6E8A-4147-A177-3AD203B41FA5}">
                      <a16:colId xmlns:a16="http://schemas.microsoft.com/office/drawing/2014/main" val="418287796"/>
                    </a:ext>
                  </a:extLst>
                </a:gridCol>
                <a:gridCol w="1022266">
                  <a:extLst>
                    <a:ext uri="{9D8B030D-6E8A-4147-A177-3AD203B41FA5}">
                      <a16:colId xmlns:a16="http://schemas.microsoft.com/office/drawing/2014/main" val="1198697133"/>
                    </a:ext>
                  </a:extLst>
                </a:gridCol>
                <a:gridCol w="1022266">
                  <a:extLst>
                    <a:ext uri="{9D8B030D-6E8A-4147-A177-3AD203B41FA5}">
                      <a16:colId xmlns:a16="http://schemas.microsoft.com/office/drawing/2014/main" val="1334184767"/>
                    </a:ext>
                  </a:extLst>
                </a:gridCol>
              </a:tblGrid>
              <a:tr h="716663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o-RO" sz="12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Dacă ați începe să puneți bani deoparte împreună cu partenerul astăzi, care ar fi prioritatea voastră nr. 1 pentru următorii 2-3 ani?</a:t>
                      </a:r>
                      <a:endParaRPr lang="ro-RO" sz="14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108000" marT="108000" marB="108000" anchor="ctr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1656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Fondul de nuntă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Avansul pentru o locuință proprie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Vacanțe sau festivaluri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Un fond pentru un copil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Nu </a:t>
                      </a:r>
                      <a:r>
                        <a:rPr lang="sv-SE" sz="12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am</a:t>
                      </a:r>
                      <a:r>
                        <a:rPr lang="sv-SE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sv-SE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sv-SE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pus </a:t>
                      </a:r>
                      <a:r>
                        <a:rPr lang="sv-SE" sz="12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bani</a:t>
                      </a:r>
                      <a:r>
                        <a:rPr lang="sv-SE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sv-SE" sz="12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împreună</a:t>
                      </a:r>
                      <a:r>
                        <a:rPr lang="sv-SE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sv-SE" sz="12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deoparte</a:t>
                      </a:r>
                      <a:endParaRPr lang="sv-SE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2177546551"/>
                  </a:ext>
                </a:extLst>
              </a:tr>
              <a:tr h="742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Feminin</a:t>
                      </a:r>
                      <a:endParaRPr lang="ro-RO" sz="12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15%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38%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15%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29%</a:t>
                      </a:r>
                      <a:endParaRPr lang="ro-RO" sz="14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3%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9872857"/>
                  </a:ext>
                </a:extLst>
              </a:tr>
              <a:tr h="742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Masculin</a:t>
                      </a:r>
                      <a:endParaRPr lang="ro-RO" sz="12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19%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41%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20%</a:t>
                      </a:r>
                      <a:endParaRPr lang="ro-RO" sz="14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18%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2%</a:t>
                      </a:r>
                      <a:endParaRPr lang="ro-RO" sz="14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1742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920ACF-A7D9-0B06-B3A1-E9D024F404E2}"/>
              </a:ext>
            </a:extLst>
          </p:cNvPr>
          <p:cNvSpPr txBox="1"/>
          <p:nvPr/>
        </p:nvSpPr>
        <p:spPr>
          <a:xfrm>
            <a:off x="9605224" y="5333538"/>
            <a:ext cx="2070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*100% pe rând</a:t>
            </a:r>
          </a:p>
        </p:txBody>
      </p:sp>
    </p:spTree>
    <p:extLst>
      <p:ext uri="{BB962C8B-B14F-4D97-AF65-F5344CB8AC3E}">
        <p14:creationId xmlns:p14="http://schemas.microsoft.com/office/powerpoint/2010/main" val="3483310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61D01-57D4-6A12-96E1-9CD782041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83FF5BCF-9398-34A3-BF2B-3D629A72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B5EE7C-7B39-9529-D54A-51B770085CC8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Autonomie versus presiune socială în planificarea viitorului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DC36F-CD4F-ADF0-703B-68579DF0FF4B}"/>
              </a:ext>
            </a:extLst>
          </p:cNvPr>
          <p:cNvSpPr txBox="1"/>
          <p:nvPr/>
        </p:nvSpPr>
        <p:spPr>
          <a:xfrm>
            <a:off x="1610283" y="959408"/>
            <a:ext cx="8874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mult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planul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vostru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viitor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este/ a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fost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bazat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pe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dorințele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voastre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pe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presiunea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celor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jur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(ex: "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trebuie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ne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luăm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casă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așa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fac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toți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")?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7F1BA56-3E30-250A-669B-9C0FA5FA8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136089"/>
              </p:ext>
            </p:extLst>
          </p:nvPr>
        </p:nvGraphicFramePr>
        <p:xfrm>
          <a:off x="1103295" y="959408"/>
          <a:ext cx="10387030" cy="53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233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845BD-08B3-86F4-7409-397988D0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BD9BD475-D1BA-6B13-D287-A61D99BE53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0EB9E534-F165-55BC-AEDF-1C297FFE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E776330D-6E13-E585-FF84-05EAE2B3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72619"/>
            <a:ext cx="9892087" cy="2672136"/>
          </a:xfrm>
        </p:spPr>
        <p:txBody>
          <a:bodyPr/>
          <a:lstStyle/>
          <a:p>
            <a:r>
              <a:rPr lang="en-US" sz="6600" dirty="0"/>
              <a:t>Date </a:t>
            </a:r>
            <a:br>
              <a:rPr lang="en-US" sz="6600" dirty="0"/>
            </a:br>
            <a:r>
              <a:rPr lang="en-US" sz="6600" dirty="0"/>
              <a:t>socio-</a:t>
            </a:r>
            <a:r>
              <a:rPr lang="en-US" sz="6600" dirty="0" err="1"/>
              <a:t>demografice</a:t>
            </a:r>
            <a:endParaRPr lang="en-US" sz="6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65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DE315-25B5-1CA0-331B-F6843488B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B894F4BC-FA3F-1F6A-EBA2-C29003D6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27</a:t>
            </a:fld>
            <a:endParaRPr lang="en-GB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82D64A1-5775-6508-38C0-B2FD1F92D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385031"/>
              </p:ext>
            </p:extLst>
          </p:nvPr>
        </p:nvGraphicFramePr>
        <p:xfrm>
          <a:off x="-342924" y="116368"/>
          <a:ext cx="4537166" cy="282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4DFD76-6607-3A3A-6E2A-B689162FE9EA}"/>
              </a:ext>
            </a:extLst>
          </p:cNvPr>
          <p:cNvSpPr txBox="1"/>
          <p:nvPr/>
        </p:nvSpPr>
        <p:spPr>
          <a:xfrm>
            <a:off x="1422259" y="2591873"/>
            <a:ext cx="880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Genul</a:t>
            </a:r>
            <a:endParaRPr lang="en-US" sz="1600" b="1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84C487-9579-2F4B-5033-22D448926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165611"/>
              </p:ext>
            </p:extLst>
          </p:nvPr>
        </p:nvGraphicFramePr>
        <p:xfrm>
          <a:off x="4194242" y="260278"/>
          <a:ext cx="4099222" cy="267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30F47E-B34C-6992-0551-575CC745D2D8}"/>
              </a:ext>
            </a:extLst>
          </p:cNvPr>
          <p:cNvSpPr txBox="1"/>
          <p:nvPr/>
        </p:nvSpPr>
        <p:spPr>
          <a:xfrm>
            <a:off x="4832682" y="2604412"/>
            <a:ext cx="2526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Venitul net lunar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452B72-05EF-8C04-CFD7-EDBC549CE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963846"/>
              </p:ext>
            </p:extLst>
          </p:nvPr>
        </p:nvGraphicFramePr>
        <p:xfrm>
          <a:off x="7873661" y="25277"/>
          <a:ext cx="5451063" cy="314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FCB7CB5-C1DA-88D7-0166-C3DE9209F9C1}"/>
              </a:ext>
            </a:extLst>
          </p:cNvPr>
          <p:cNvSpPr txBox="1"/>
          <p:nvPr/>
        </p:nvSpPr>
        <p:spPr>
          <a:xfrm>
            <a:off x="8507620" y="2604412"/>
            <a:ext cx="23431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Mediul de rezidență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BAF2431-3859-B305-B39D-5EA4A8B3F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861545"/>
              </p:ext>
            </p:extLst>
          </p:nvPr>
        </p:nvGraphicFramePr>
        <p:xfrm>
          <a:off x="375365" y="3131235"/>
          <a:ext cx="6522976" cy="271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06A4AF4-34B4-97B8-9697-D8D6A7BC0636}"/>
              </a:ext>
            </a:extLst>
          </p:cNvPr>
          <p:cNvSpPr txBox="1"/>
          <p:nvPr/>
        </p:nvSpPr>
        <p:spPr>
          <a:xfrm>
            <a:off x="1189714" y="5485801"/>
            <a:ext cx="2553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Nivelul de educație</a:t>
            </a:r>
            <a:endParaRPr lang="en-US" sz="1600" b="1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C8A1A31-5862-EF05-D0CB-3AA656A21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966432"/>
              </p:ext>
            </p:extLst>
          </p:nvPr>
        </p:nvGraphicFramePr>
        <p:xfrm>
          <a:off x="6725358" y="3104860"/>
          <a:ext cx="4800087" cy="271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A555656-0CEA-4D21-6AFB-5A00888545D2}"/>
              </a:ext>
            </a:extLst>
          </p:cNvPr>
          <p:cNvSpPr txBox="1"/>
          <p:nvPr/>
        </p:nvSpPr>
        <p:spPr>
          <a:xfrm>
            <a:off x="6096000" y="5538102"/>
            <a:ext cx="5429445" cy="339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cât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timp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locuiți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/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Cât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timp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ați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locuit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împreună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 </a:t>
            </a:r>
            <a:endParaRPr lang="ro-RO" sz="1600" b="1" kern="100" dirty="0">
              <a:solidFill>
                <a:schemeClr val="bg1">
                  <a:lumMod val="25000"/>
                </a:schemeClr>
              </a:solidFill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2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F3679-8B17-5430-1C8A-CCA8BDC75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7C0ACF8B-479F-DF64-19A2-2915E2D151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8C9E3D83-37BB-B887-7F52-133FD530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2FB4419B-4D82-0B42-2600-D7526B14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020888"/>
            <a:ext cx="9999663" cy="3438618"/>
          </a:xfrm>
        </p:spPr>
        <p:txBody>
          <a:bodyPr/>
          <a:lstStyle/>
          <a:p>
            <a:r>
              <a:rPr lang="en-US" sz="8000" dirty="0" err="1"/>
              <a:t>Obiectivele</a:t>
            </a:r>
            <a:r>
              <a:rPr lang="en-US" sz="8000" dirty="0"/>
              <a:t> </a:t>
            </a:r>
            <a:br>
              <a:rPr lang="en-US" sz="8000" dirty="0"/>
            </a:br>
            <a:r>
              <a:rPr lang="en-US" sz="8000" dirty="0" err="1"/>
              <a:t>și</a:t>
            </a:r>
            <a:r>
              <a:rPr lang="en-US" sz="8000" dirty="0"/>
              <a:t> </a:t>
            </a:r>
            <a:r>
              <a:rPr lang="en-US" sz="8000" dirty="0" err="1"/>
              <a:t>metodologia</a:t>
            </a:r>
            <a:r>
              <a:rPr lang="en-US" sz="8000" dirty="0"/>
              <a:t> </a:t>
            </a:r>
            <a:r>
              <a:rPr lang="en-US" sz="8000" dirty="0" err="1"/>
              <a:t>studiului</a:t>
            </a:r>
            <a:endParaRPr lang="en-US" sz="80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5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BE72F-7629-CA3C-6340-BE3A94CF1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B64D-6479-161A-7635-D3B680DB31DF}"/>
              </a:ext>
            </a:extLst>
          </p:cNvPr>
          <p:cNvSpPr txBox="1">
            <a:spLocks/>
          </p:cNvSpPr>
          <p:nvPr/>
        </p:nvSpPr>
        <p:spPr>
          <a:xfrm>
            <a:off x="419120" y="127292"/>
            <a:ext cx="8750300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Obiectivele studiului și metodologie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2375811B-64FD-53F4-4776-094F6140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630346-F63B-798E-1E8C-B58CF5A67369}"/>
              </a:ext>
            </a:extLst>
          </p:cNvPr>
          <p:cNvSpPr txBox="1"/>
          <p:nvPr/>
        </p:nvSpPr>
        <p:spPr>
          <a:xfrm>
            <a:off x="430903" y="4348109"/>
            <a:ext cx="7455403" cy="166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Metodologia cercetării: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Anchetă sociologică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Tip studiu: cantitativ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Metodă de cercetare: sondaj de opinie online pe un eșantion de 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50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 de </a:t>
            </a:r>
            <a:r>
              <a:rPr lang="en-U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persoane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cu vârste între 1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8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-30 ani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; </a:t>
            </a:r>
            <a:r>
              <a:rPr lang="en-U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perioada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</a:t>
            </a:r>
            <a:r>
              <a:rPr lang="en-U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culegere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a </a:t>
            </a:r>
            <a:r>
              <a:rPr lang="en-U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datelor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: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18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- 19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februarie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202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67DE37-6D0C-EEDD-47E1-538EC0E3B1D3}"/>
              </a:ext>
            </a:extLst>
          </p:cNvPr>
          <p:cNvSpPr txBox="1"/>
          <p:nvPr/>
        </p:nvSpPr>
        <p:spPr>
          <a:xfrm>
            <a:off x="430905" y="1052804"/>
            <a:ext cx="6803614" cy="14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Obiectivul</a:t>
            </a:r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general: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Analiza modului în care tinerii (18-30 ani) gestionează finanțele în cuplu și impactul acestora asupra dinamicii relației.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ro-RO" b="1" u="sng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FAB872-8FEE-8F20-3479-506231C1C7B4}"/>
              </a:ext>
            </a:extLst>
          </p:cNvPr>
          <p:cNvSpPr txBox="1"/>
          <p:nvPr/>
        </p:nvSpPr>
        <p:spPr>
          <a:xfrm>
            <a:off x="430903" y="2128532"/>
            <a:ext cx="9007924" cy="208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Obiectivele</a:t>
            </a:r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specifice</a:t>
            </a:r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: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Analiza modalităților de organizare a bugetului în cuplu.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Evaluarea nivelului de transparență financiară și a secretelor cu privire la cheltuieli.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es-E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Evaluarea</a:t>
            </a:r>
            <a:r>
              <a:rPr lang="es-E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existenței </a:t>
            </a:r>
            <a:r>
              <a:rPr lang="es-E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conflictelor</a:t>
            </a:r>
            <a:r>
              <a:rPr lang="es-E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s-E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generate</a:t>
            </a:r>
            <a:r>
              <a:rPr lang="es-E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</a:t>
            </a:r>
            <a:r>
              <a:rPr lang="es-E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aspectele</a:t>
            </a:r>
            <a:r>
              <a:rPr lang="es-E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financiare </a:t>
            </a:r>
            <a:r>
              <a:rPr lang="es-E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</a:t>
            </a:r>
            <a:r>
              <a:rPr lang="es-E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s-E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cuplu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.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Analiza viitorului financiar și a planificării comune în cuplu.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Identificarea normelor și reprezentărilor sociale privind rolurile financiare în relație.</a:t>
            </a:r>
            <a:endParaRPr lang="ro-RO" altLang="ro-RO" sz="14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pic>
        <p:nvPicPr>
          <p:cNvPr id="34" name="Picture 33" descr="A bouquet of pink roses&#10;&#10;AI-generated content may be incorrect.">
            <a:extLst>
              <a:ext uri="{FF2B5EF4-FFF2-40B4-BE49-F238E27FC236}">
                <a16:creationId xmlns:a16="http://schemas.microsoft.com/office/drawing/2014/main" id="{392DBA8F-D5DA-E36C-6B5F-D59EE945FA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579" y="479340"/>
            <a:ext cx="3946301" cy="5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0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A1B9F-0646-BD41-4716-3CC0DE9D3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4B20B2CC-C4A0-8A68-0438-35B283B1E3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E8D6D391-6D84-2130-F653-DBF0D1F1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28FB7EC8-8BAD-BDBC-F0B5-53A3009E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874678"/>
            <a:ext cx="8735639" cy="2672136"/>
          </a:xfrm>
        </p:spPr>
        <p:txBody>
          <a:bodyPr/>
          <a:lstStyle/>
          <a:p>
            <a:r>
              <a:rPr lang="en-US" sz="8000" dirty="0" err="1"/>
              <a:t>Rezultatele</a:t>
            </a:r>
            <a:r>
              <a:rPr lang="en-US" sz="8000" dirty="0"/>
              <a:t> </a:t>
            </a:r>
            <a:r>
              <a:rPr lang="en-US" sz="8000" dirty="0" err="1"/>
              <a:t>studiului</a:t>
            </a:r>
            <a:endParaRPr lang="en-US" sz="80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6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C95526-1ACA-96BF-427D-1C6F955C7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009ED3C4-7E2D-A7A2-98EF-0D72621BCF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F4CC1A74-4EAE-EDA1-0A6D-3136E111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30AF29D1-D28C-AA9F-D17F-EEAC8287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72619"/>
            <a:ext cx="9892087" cy="2672136"/>
          </a:xfrm>
        </p:spPr>
        <p:txBody>
          <a:bodyPr/>
          <a:lstStyle/>
          <a:p>
            <a:r>
              <a:rPr lang="en-US" sz="6600" dirty="0"/>
              <a:t>Modul de </a:t>
            </a:r>
            <a:r>
              <a:rPr lang="en-US" sz="6600" dirty="0" err="1"/>
              <a:t>organizare</a:t>
            </a:r>
            <a:r>
              <a:rPr lang="en-US" sz="6600" dirty="0"/>
              <a:t> al </a:t>
            </a:r>
            <a:r>
              <a:rPr lang="en-US" sz="6600" dirty="0" err="1"/>
              <a:t>bugetului</a:t>
            </a:r>
            <a:r>
              <a:rPr lang="en-US" sz="6600" dirty="0"/>
              <a:t> </a:t>
            </a:r>
            <a:r>
              <a:rPr lang="en-US" sz="6600" dirty="0" err="1"/>
              <a:t>în</a:t>
            </a:r>
            <a:r>
              <a:rPr lang="en-US" sz="6600" dirty="0"/>
              <a:t> </a:t>
            </a:r>
            <a:r>
              <a:rPr lang="en-US" sz="6600" dirty="0" err="1"/>
              <a:t>cuplu</a:t>
            </a:r>
            <a:endParaRPr lang="en-US" sz="6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BE72F-7629-CA3C-6340-BE3A94CF1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966C793-D208-5DA5-EE66-6DAA3DF55C4D}"/>
              </a:ext>
            </a:extLst>
          </p:cNvPr>
          <p:cNvSpPr txBox="1">
            <a:spLocks/>
          </p:cNvSpPr>
          <p:nvPr/>
        </p:nvSpPr>
        <p:spPr>
          <a:xfrm>
            <a:off x="1780110" y="127292"/>
            <a:ext cx="8750300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Semnificația banilor în cuplu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308C61CF-6933-9DF5-3E1A-1BEB7A97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CDFA1D-42B9-17EC-00D7-AD2073D049E4}"/>
              </a:ext>
            </a:extLst>
          </p:cNvPr>
          <p:cNvSpPr txBox="1"/>
          <p:nvPr/>
        </p:nvSpPr>
        <p:spPr>
          <a:xfrm>
            <a:off x="690926" y="1288311"/>
            <a:ext cx="546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„În dragoste, banii...</a:t>
            </a:r>
            <a:r>
              <a:rPr lang="en-US" sz="2800" b="1" dirty="0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”</a:t>
            </a:r>
            <a:endParaRPr lang="ro-RO" sz="2800" b="1" dirty="0">
              <a:solidFill>
                <a:srgbClr val="C00000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BE289C-D21B-4CDC-3396-399ED253FA0A}"/>
              </a:ext>
            </a:extLst>
          </p:cNvPr>
          <p:cNvGrpSpPr/>
          <p:nvPr/>
        </p:nvGrpSpPr>
        <p:grpSpPr>
          <a:xfrm>
            <a:off x="42496" y="1900700"/>
            <a:ext cx="6694864" cy="4341201"/>
            <a:chOff x="42496" y="1470394"/>
            <a:chExt cx="6694864" cy="434120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A98F292-376E-F6BE-C80A-FECA19721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96" y="1470394"/>
              <a:ext cx="6694864" cy="43412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086246-E7DF-9523-3045-4F42FA32C3FD}"/>
                </a:ext>
              </a:extLst>
            </p:cNvPr>
            <p:cNvSpPr txBox="1"/>
            <p:nvPr/>
          </p:nvSpPr>
          <p:spPr>
            <a:xfrm>
              <a:off x="856992" y="2111074"/>
              <a:ext cx="2699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400" b="1" dirty="0">
                  <a:solidFill>
                    <a:srgbClr val="C0000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Nu contează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134BFD-8A44-6190-F632-7A45B4794F4D}"/>
                </a:ext>
              </a:extLst>
            </p:cNvPr>
            <p:cNvSpPr txBox="1"/>
            <p:nvPr/>
          </p:nvSpPr>
          <p:spPr>
            <a:xfrm>
              <a:off x="3632193" y="2111074"/>
              <a:ext cx="2301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400" b="1">
                  <a:solidFill>
                    <a:srgbClr val="C0000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Contează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FBDDD3-8363-0292-2187-152512D7517B}"/>
                </a:ext>
              </a:extLst>
            </p:cNvPr>
            <p:cNvSpPr txBox="1"/>
            <p:nvPr/>
          </p:nvSpPr>
          <p:spPr>
            <a:xfrm>
              <a:off x="690926" y="2875002"/>
              <a:ext cx="26990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6600" b="1">
                  <a:solidFill>
                    <a:srgbClr val="C0000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52%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7ADFA5-CCCD-30C7-A219-9BB7E102161B}"/>
                </a:ext>
              </a:extLst>
            </p:cNvPr>
            <p:cNvSpPr txBox="1"/>
            <p:nvPr/>
          </p:nvSpPr>
          <p:spPr>
            <a:xfrm>
              <a:off x="3555994" y="2862145"/>
              <a:ext cx="26990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6600" b="1" dirty="0">
                  <a:solidFill>
                    <a:srgbClr val="C0000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48%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8D26D8-93F6-93BA-AD3C-550498766AC1}"/>
              </a:ext>
            </a:extLst>
          </p:cNvPr>
          <p:cNvSpPr txBox="1"/>
          <p:nvPr/>
        </p:nvSpPr>
        <p:spPr>
          <a:xfrm>
            <a:off x="9552496" y="4704332"/>
            <a:ext cx="221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b="1" i="1" dirty="0"/>
              <a:t>*100% pe rând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E083F0C-27DC-9BA2-EC8F-E8FCC20B3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4272"/>
              </p:ext>
            </p:extLst>
          </p:nvPr>
        </p:nvGraphicFramePr>
        <p:xfrm>
          <a:off x="6903426" y="2027308"/>
          <a:ext cx="4868332" cy="255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7083">
                  <a:extLst>
                    <a:ext uri="{9D8B030D-6E8A-4147-A177-3AD203B41FA5}">
                      <a16:colId xmlns:a16="http://schemas.microsoft.com/office/drawing/2014/main" val="460257104"/>
                    </a:ext>
                  </a:extLst>
                </a:gridCol>
                <a:gridCol w="1217083">
                  <a:extLst>
                    <a:ext uri="{9D8B030D-6E8A-4147-A177-3AD203B41FA5}">
                      <a16:colId xmlns:a16="http://schemas.microsoft.com/office/drawing/2014/main" val="4279553978"/>
                    </a:ext>
                  </a:extLst>
                </a:gridCol>
                <a:gridCol w="1217083">
                  <a:extLst>
                    <a:ext uri="{9D8B030D-6E8A-4147-A177-3AD203B41FA5}">
                      <a16:colId xmlns:a16="http://schemas.microsoft.com/office/drawing/2014/main" val="4257835179"/>
                    </a:ext>
                  </a:extLst>
                </a:gridCol>
                <a:gridCol w="1217083">
                  <a:extLst>
                    <a:ext uri="{9D8B030D-6E8A-4147-A177-3AD203B41FA5}">
                      <a16:colId xmlns:a16="http://schemas.microsoft.com/office/drawing/2014/main" val="2126937295"/>
                    </a:ext>
                  </a:extLst>
                </a:gridCol>
              </a:tblGrid>
              <a:tr h="461010">
                <a:tc rowSpan="2" gridSpan="2">
                  <a:txBody>
                    <a:bodyPr/>
                    <a:lstStyle/>
                    <a:p>
                      <a:pPr algn="ctr"/>
                      <a:endParaRPr lang="ro-RO" sz="1200" dirty="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ro-RO" sz="12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Completează </a:t>
                      </a:r>
                      <a:r>
                        <a:rPr lang="ro-RO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propoziția:„În</a:t>
                      </a: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dragoste, banii…”</a:t>
                      </a:r>
                      <a:endParaRPr lang="ro-RO" sz="1200" b="1" i="0" u="none" strike="noStrike" dirty="0">
                        <a:solidFill>
                          <a:schemeClr val="bg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210158"/>
                  </a:ext>
                </a:extLst>
              </a:tr>
              <a:tr h="418998">
                <a:tc gridSpan="2" vMerge="1">
                  <a:txBody>
                    <a:bodyPr/>
                    <a:lstStyle/>
                    <a:p>
                      <a:pPr algn="ctr"/>
                      <a:endParaRPr lang="ro-RO" sz="12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ro-RO" sz="12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Nu contează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Contează</a:t>
                      </a:r>
                      <a:endParaRPr lang="ro-RO" sz="1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6080074"/>
                  </a:ext>
                </a:extLst>
              </a:tr>
              <a:tr h="418998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Feminin</a:t>
                      </a:r>
                      <a:endParaRPr lang="ro-RO" sz="1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18-23 ani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51%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49%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8661904"/>
                  </a:ext>
                </a:extLst>
              </a:tr>
              <a:tr h="418998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24-30 ani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40%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60%</a:t>
                      </a:r>
                      <a:endParaRPr lang="ro-RO" sz="12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457056"/>
                  </a:ext>
                </a:extLst>
              </a:tr>
              <a:tr h="418998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Masculin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18-23 ani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71%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29%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1129702"/>
                  </a:ext>
                </a:extLst>
              </a:tr>
              <a:tr h="418998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24-30 ani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55%</a:t>
                      </a:r>
                      <a:endParaRPr lang="ro-RO" sz="1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45%</a:t>
                      </a:r>
                      <a:endParaRPr lang="ro-RO" sz="1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530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66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204314-3BD7-4568-B29E-FE7CB9C6F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57C7A9E1-A022-B3E8-66CC-CAD1D8B7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69DA8-C5C1-47AF-262B-2EE7A3A78ED2}"/>
              </a:ext>
            </a:extLst>
          </p:cNvPr>
          <p:cNvGrpSpPr/>
          <p:nvPr/>
        </p:nvGrpSpPr>
        <p:grpSpPr>
          <a:xfrm>
            <a:off x="797304" y="1365877"/>
            <a:ext cx="10852718" cy="3862004"/>
            <a:chOff x="2056062" y="1823848"/>
            <a:chExt cx="8695516" cy="3094351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6E09435D-8EF8-E470-281E-79A8A5C295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59052949"/>
                </p:ext>
              </p:extLst>
            </p:nvPr>
          </p:nvGraphicFramePr>
          <p:xfrm>
            <a:off x="2056062" y="1823848"/>
            <a:ext cx="8651242" cy="30943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3B5036-2944-D3E0-D9D6-C462F111C6ED}"/>
                </a:ext>
              </a:extLst>
            </p:cNvPr>
            <p:cNvSpPr txBox="1"/>
            <p:nvPr/>
          </p:nvSpPr>
          <p:spPr>
            <a:xfrm>
              <a:off x="9590263" y="2783950"/>
              <a:ext cx="1161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200" b="1" dirty="0">
                  <a:solidFill>
                    <a:srgbClr val="C0000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61%</a:t>
              </a:r>
            </a:p>
          </p:txBody>
        </p:sp>
        <p:sp>
          <p:nvSpPr>
            <p:cNvPr id="6" name="Rectangle: Rounded Corners 7">
              <a:extLst>
                <a:ext uri="{FF2B5EF4-FFF2-40B4-BE49-F238E27FC236}">
                  <a16:creationId xmlns:a16="http://schemas.microsoft.com/office/drawing/2014/main" id="{571AF462-A490-5C58-8B36-6353F5207A23}"/>
                </a:ext>
              </a:extLst>
            </p:cNvPr>
            <p:cNvSpPr/>
            <p:nvPr/>
          </p:nvSpPr>
          <p:spPr>
            <a:xfrm>
              <a:off x="4963743" y="2428999"/>
              <a:ext cx="4493698" cy="11163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FAF1553-C02E-2224-53C0-AB8A07C96848}"/>
              </a:ext>
            </a:extLst>
          </p:cNvPr>
          <p:cNvSpPr txBox="1"/>
          <p:nvPr/>
        </p:nvSpPr>
        <p:spPr>
          <a:xfrm>
            <a:off x="6917787" y="5022477"/>
            <a:ext cx="4386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00" dirty="0"/>
              <a:t>**T2B (top 2 box)= suma valorilor </a:t>
            </a:r>
            <a:r>
              <a:rPr lang="en-US" sz="1000" dirty="0"/>
              <a:t>“</a:t>
            </a:r>
            <a:r>
              <a:rPr lang="en-US" sz="1000" dirty="0" err="1"/>
              <a:t>mult</a:t>
            </a:r>
            <a:r>
              <a:rPr lang="en-US" sz="1000" dirty="0"/>
              <a:t>” </a:t>
            </a:r>
            <a:r>
              <a:rPr lang="ro-RO" sz="1000" dirty="0"/>
              <a:t>și </a:t>
            </a:r>
            <a:r>
              <a:rPr lang="en-US" sz="1000" dirty="0"/>
              <a:t>“</a:t>
            </a:r>
            <a:r>
              <a:rPr lang="ro-RO" sz="1000" dirty="0"/>
              <a:t>foarte mult</a:t>
            </a:r>
            <a:r>
              <a:rPr lang="en-US" sz="1000" dirty="0"/>
              <a:t>”</a:t>
            </a:r>
            <a:r>
              <a:rPr lang="ro-RO" sz="1000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D52AA5-4414-BEF4-CB6C-5EBA5B25C754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Importanța siguranței financiare în cadrul relațiilor de cuplu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814F9-D1C4-1468-B70B-65844B86671B}"/>
              </a:ext>
            </a:extLst>
          </p:cNvPr>
          <p:cNvSpPr txBox="1"/>
          <p:nvPr/>
        </p:nvSpPr>
        <p:spPr>
          <a:xfrm>
            <a:off x="2873063" y="1540154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mult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contează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siguranța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financiară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pentru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cuplul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tău</a:t>
            </a:r>
            <a:r>
              <a:rPr lang="ro-RO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9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05F0E1-AA77-6CE7-F670-95B3A95E7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E65A93F8-2C10-E80F-C364-BFF8BDF9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3E4FE85-0CA6-C909-BDD7-472D7B99AC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179494"/>
              </p:ext>
            </p:extLst>
          </p:nvPr>
        </p:nvGraphicFramePr>
        <p:xfrm>
          <a:off x="1183342" y="395324"/>
          <a:ext cx="10708716" cy="329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63892EA-33EF-9521-53D6-92C9A34CD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49753"/>
              </p:ext>
            </p:extLst>
          </p:nvPr>
        </p:nvGraphicFramePr>
        <p:xfrm>
          <a:off x="1573015" y="3830111"/>
          <a:ext cx="9045969" cy="219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39732">
                  <a:extLst>
                    <a:ext uri="{9D8B030D-6E8A-4147-A177-3AD203B41FA5}">
                      <a16:colId xmlns:a16="http://schemas.microsoft.com/office/drawing/2014/main" val="257071367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65460137"/>
                    </a:ext>
                  </a:extLst>
                </a:gridCol>
                <a:gridCol w="2120237">
                  <a:extLst>
                    <a:ext uri="{9D8B030D-6E8A-4147-A177-3AD203B41FA5}">
                      <a16:colId xmlns:a16="http://schemas.microsoft.com/office/drawing/2014/main" val="3052929740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pPr algn="ctr"/>
                      <a:endParaRPr lang="ro-RO" sz="1800" dirty="0">
                        <a:solidFill>
                          <a:schemeClr val="bg1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100" b="1" u="none" strike="noStrike">
                          <a:solidFill>
                            <a:schemeClr val="bg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Feminin</a:t>
                      </a:r>
                      <a:endParaRPr lang="ro-RO" sz="1100" b="1" i="0" u="none" strike="noStrike">
                        <a:solidFill>
                          <a:schemeClr val="bg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100" b="1" u="none" strike="noStrike">
                          <a:solidFill>
                            <a:schemeClr val="bg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Masculin</a:t>
                      </a:r>
                      <a:endParaRPr lang="ro-RO" sz="1100" b="1" i="0" u="none" strike="noStrike">
                        <a:solidFill>
                          <a:schemeClr val="bg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65387728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Împărțim</a:t>
                      </a:r>
                      <a:r>
                        <a:rPr lang="pt-BR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lang="pt-BR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totul</a:t>
                      </a:r>
                      <a:r>
                        <a:rPr lang="pt-BR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50/50, </a:t>
                      </a:r>
                      <a:r>
                        <a:rPr lang="pt-BR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indiferent</a:t>
                      </a:r>
                      <a:r>
                        <a:rPr lang="pt-BR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de </a:t>
                      </a:r>
                      <a:r>
                        <a:rPr lang="pt-BR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venituri</a:t>
                      </a:r>
                      <a:r>
                        <a:rPr lang="pt-BR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.</a:t>
                      </a:r>
                      <a:endParaRPr lang="pt-BR" sz="11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251999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44%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56%</a:t>
                      </a:r>
                      <a:endParaRPr lang="ro-RO" sz="14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6916495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Proporțional cu salariul (cine are mai mult, dă mai mult).</a:t>
                      </a:r>
                      <a:endParaRPr lang="it-IT" sz="11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251999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14%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17%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6977401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Avem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un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cont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comun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unde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punem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amândoi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,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restul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rămâne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la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fiecare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.</a:t>
                      </a:r>
                      <a:endParaRPr lang="it-IT" sz="11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251999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20%</a:t>
                      </a:r>
                      <a:endParaRPr lang="ro-RO" sz="14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15%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3588474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Fiecare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plătește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ce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apucă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, e un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haos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controlat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.</a:t>
                      </a:r>
                      <a:endParaRPr lang="it-IT" sz="11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251999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22%</a:t>
                      </a:r>
                      <a:endParaRPr lang="ro-RO" sz="14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12%</a:t>
                      </a:r>
                      <a:endParaRPr lang="ro-RO" sz="14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844453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7A1F150-78EA-52FA-A4CD-CBED40FEADED}"/>
              </a:ext>
            </a:extLst>
          </p:cNvPr>
          <p:cNvSpPr txBox="1"/>
          <p:nvPr/>
        </p:nvSpPr>
        <p:spPr>
          <a:xfrm>
            <a:off x="8548146" y="6055805"/>
            <a:ext cx="2070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*100% pe coloană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AC05A89-6780-E989-7D43-08FE66E0BB8B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Gestionarea cheltuielilor casei se realizează astfel: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22A709-82AB-9F4A-0537-9A9F876AAA77}"/>
              </a:ext>
            </a:extLst>
          </p:cNvPr>
          <p:cNvSpPr txBox="1"/>
          <p:nvPr/>
        </p:nvSpPr>
        <p:spPr>
          <a:xfrm>
            <a:off x="1573015" y="3429000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Cum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gestionați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gestionat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cheltuielile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casei?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5033"/>
      </p:ext>
    </p:extLst>
  </p:cSld>
  <p:clrMapOvr>
    <a:masterClrMapping/>
  </p:clrMapOvr>
</p:sld>
</file>

<file path=ppt/theme/theme1.xml><?xml version="1.0" encoding="utf-8"?>
<a:theme xmlns:a="http://schemas.openxmlformats.org/drawingml/2006/main" name="Erst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2.xml><?xml version="1.0" encoding="utf-8"?>
<a:theme xmlns:a="http://schemas.openxmlformats.org/drawingml/2006/main" name="Offic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{70A53C4E-296C-461B-B1B3-6718AC6BB81E}</Item>
  <Item xmlns="" name="ShapesMap_Charts">{"{70A53C4E-296C-461B-B1B3-6718AC6BB81E}":{"376":{},"380":{},"381":{},"383":{},"386":{},"388":{},"391":{}}}</Item>
</BBSettings>
</file>

<file path=customXml/itemProps1.xml><?xml version="1.0" encoding="utf-8"?>
<ds:datastoreItem xmlns:ds="http://schemas.openxmlformats.org/officeDocument/2006/customXml" ds:itemID="{D6145631-C985-4CF7-B427-043333E09ADA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9754</TotalTime>
  <Words>1373</Words>
  <Application>Microsoft Office PowerPoint</Application>
  <PresentationFormat>Widescreen</PresentationFormat>
  <Paragraphs>306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Inter SemiBold</vt:lpstr>
      <vt:lpstr>Poppins</vt:lpstr>
      <vt:lpstr>Inter</vt:lpstr>
      <vt:lpstr>System Font Regular</vt:lpstr>
      <vt:lpstr>Symbol</vt:lpstr>
      <vt:lpstr>Arial</vt:lpstr>
      <vt:lpstr>Inter Medium</vt:lpstr>
      <vt:lpstr>Erste</vt:lpstr>
      <vt:lpstr>PowerPoint Presentation</vt:lpstr>
      <vt:lpstr>PowerPoint Presentation</vt:lpstr>
      <vt:lpstr>Obiectivele  și metodologia studiului</vt:lpstr>
      <vt:lpstr>PowerPoint Presentation</vt:lpstr>
      <vt:lpstr>Rezultatele studiului</vt:lpstr>
      <vt:lpstr>Modul de organizare al bugetului în cuplu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Secrete și transparență financiară în cuplu</vt:lpstr>
      <vt:lpstr>PowerPoint Presentation</vt:lpstr>
      <vt:lpstr>PowerPoint Presentation</vt:lpstr>
      <vt:lpstr>PowerPoint Presentation</vt:lpstr>
      <vt:lpstr>Certuri și conflicte financiare în cuplu</vt:lpstr>
      <vt:lpstr>PowerPoint Presentation</vt:lpstr>
      <vt:lpstr>PowerPoint Presentation</vt:lpstr>
      <vt:lpstr>Perspective de viitor financiar în cuplu</vt:lpstr>
      <vt:lpstr>PowerPoint Presentation</vt:lpstr>
      <vt:lpstr>PowerPoint Presentation</vt:lpstr>
      <vt:lpstr>PowerPoint Presentation</vt:lpstr>
      <vt:lpstr>PowerPoint Presentation</vt:lpstr>
      <vt:lpstr>Date  socio-demografice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Gheorghe</dc:creator>
  <cp:lastModifiedBy>Catalin Ionita BCR</cp:lastModifiedBy>
  <cp:revision>266</cp:revision>
  <dcterms:created xsi:type="dcterms:W3CDTF">2022-12-08T10:09:37Z</dcterms:created>
  <dcterms:modified xsi:type="dcterms:W3CDTF">2026-02-24T09:42:07Z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939b85-7e40-4a1d-91e1-0e84c3b219d7_Enabled">
    <vt:lpwstr>True</vt:lpwstr>
  </property>
  <property fmtid="{D5CDD505-2E9C-101B-9397-08002B2CF9AE}" pid="3" name="MSIP_Label_38939b85-7e40-4a1d-91e1-0e84c3b219d7_SiteId">
    <vt:lpwstr>3ad0376a-54d3-49a6-9e20-52de0a92fc89</vt:lpwstr>
  </property>
  <property fmtid="{D5CDD505-2E9C-101B-9397-08002B2CF9AE}" pid="4" name="MSIP_Label_38939b85-7e40-4a1d-91e1-0e84c3b219d7_Owner">
    <vt:lpwstr>mihaiela.dinca@bcr.ro</vt:lpwstr>
  </property>
  <property fmtid="{D5CDD505-2E9C-101B-9397-08002B2CF9AE}" pid="5" name="MSIP_Label_38939b85-7e40-4a1d-91e1-0e84c3b219d7_SetDate">
    <vt:lpwstr>2023-04-28T14:49:10.0882357Z</vt:lpwstr>
  </property>
  <property fmtid="{D5CDD505-2E9C-101B-9397-08002B2CF9AE}" pid="6" name="MSIP_Label_38939b85-7e40-4a1d-91e1-0e84c3b219d7_Name">
    <vt:lpwstr>Internal</vt:lpwstr>
  </property>
  <property fmtid="{D5CDD505-2E9C-101B-9397-08002B2CF9AE}" pid="7" name="MSIP_Label_38939b85-7e40-4a1d-91e1-0e84c3b219d7_Application">
    <vt:lpwstr>Microsoft Azure Information Protection</vt:lpwstr>
  </property>
  <property fmtid="{D5CDD505-2E9C-101B-9397-08002B2CF9AE}" pid="8" name="MSIP_Label_38939b85-7e40-4a1d-91e1-0e84c3b219d7_ActionId">
    <vt:lpwstr>709fae63-1231-472b-9f4e-b61c3442174a</vt:lpwstr>
  </property>
  <property fmtid="{D5CDD505-2E9C-101B-9397-08002B2CF9AE}" pid="9" name="MSIP_Label_38939b85-7e40-4a1d-91e1-0e84c3b219d7_Extended_MSFT_Method">
    <vt:lpwstr>Automatic</vt:lpwstr>
  </property>
  <property fmtid="{D5CDD505-2E9C-101B-9397-08002B2CF9AE}" pid="10" name="Sensitivity">
    <vt:lpwstr>Internal</vt:lpwstr>
  </property>
</Properties>
</file>