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68D58E-53AD-4AFF-8DD8-DA55995ECB4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9AE1B81-6749-4BA1-ACE6-FBB8B8A9C1D7}">
      <dgm:prSet phldrT="[Text]" custT="1"/>
      <dgm:spPr>
        <a:xfrm rot="5400000">
          <a:off x="-86083" y="88267"/>
          <a:ext cx="573889" cy="401722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GB" sz="20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1</a:t>
          </a:r>
        </a:p>
      </dgm:t>
    </dgm:pt>
    <dgm:pt modelId="{8472FE32-60F5-4C0D-9D5E-488E808E0FD7}" type="parTrans" cxnId="{3BA97A56-9FF4-4FE5-9778-2C2F81171C52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F7973B-A2BD-497A-AFEC-44A3BE1B70FE}" type="sibTrans" cxnId="{3BA97A56-9FF4-4FE5-9778-2C2F81171C52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63E62A-6906-404A-A4A9-0204938CFC60}">
      <dgm:prSet phldrT="[Text]" custT="1"/>
      <dgm:spPr>
        <a:xfrm rot="5400000">
          <a:off x="-86083" y="489693"/>
          <a:ext cx="573889" cy="401722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GB" sz="20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</a:t>
          </a:r>
        </a:p>
      </dgm:t>
    </dgm:pt>
    <dgm:pt modelId="{E125E479-66B6-4590-8DB0-ECDF5C2FB904}" type="parTrans" cxnId="{52E01CC9-E8B0-449F-B85E-E81740CCF232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1C93EA-281D-4EB3-BEA7-38B92369EF4D}" type="sibTrans" cxnId="{52E01CC9-E8B0-449F-B85E-E81740CCF232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F0C605-7686-4F59-98F7-BC2B5F823C39}">
      <dgm:prSet phldrT="[Text]" custT="1"/>
      <dgm:spPr>
        <a:xfrm rot="5400000">
          <a:off x="2961382" y="-2156049"/>
          <a:ext cx="373027" cy="5492347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GB" sz="20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Limitele modelului actual</a:t>
          </a:r>
        </a:p>
      </dgm:t>
    </dgm:pt>
    <dgm:pt modelId="{1B45705D-F40D-4BEB-928D-037F33832390}" type="parTrans" cxnId="{FF3E55EA-3C61-4AF8-BAAC-F231693456F5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4556C6-687C-40E8-A581-D7BBF169E40B}" type="sibTrans" cxnId="{FF3E55EA-3C61-4AF8-BAAC-F231693456F5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4A6FEB-D050-4EEA-BBE2-CA0F52EC407B}">
      <dgm:prSet phldrT="[Text]" custT="1"/>
      <dgm:spPr>
        <a:xfrm rot="5400000">
          <a:off x="-86083" y="891120"/>
          <a:ext cx="573889" cy="401722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GB" sz="20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3</a:t>
          </a:r>
        </a:p>
      </dgm:t>
    </dgm:pt>
    <dgm:pt modelId="{7876E35B-88A4-4641-8FB8-A5557B583EE4}" type="parTrans" cxnId="{E0C85256-9E54-4DA1-9949-65B535E15840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F1AF01-579F-4B7E-948D-8DD52762B763}" type="sibTrans" cxnId="{E0C85256-9E54-4DA1-9949-65B535E15840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2F31FA-2D20-4036-B382-DD804A48B3C7}">
      <dgm:prSet phldrT="[Text]" custT="1"/>
      <dgm:spPr>
        <a:xfrm rot="5400000">
          <a:off x="2961382" y="-1754623"/>
          <a:ext cx="373027" cy="5492347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GB" sz="2000" b="1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Recalibrarea </a:t>
          </a:r>
          <a:r>
            <a:rPr lang="en-GB" sz="2000" b="1" dirty="0" err="1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structurală</a:t>
          </a:r>
          <a:endParaRPr lang="en-GB" sz="2000" b="1" dirty="0">
            <a:solidFill>
              <a:srgbClr val="FF000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5B187FDA-6070-4AE0-8887-E9F26B491CAA}" type="parTrans" cxnId="{CE69D844-7F95-4651-83DE-C9D13C8F37F9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5D75BA-44BF-4336-AA8E-92516109E754}" type="sibTrans" cxnId="{CE69D844-7F95-4651-83DE-C9D13C8F37F9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C075FC-29BA-4A3A-A2B3-ACE67B6C0EBC}">
      <dgm:prSet phldrT="[Text]" custT="1"/>
      <dgm:spPr>
        <a:xfrm rot="5400000">
          <a:off x="-86083" y="1292546"/>
          <a:ext cx="573889" cy="401722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GB" sz="20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4</a:t>
          </a:r>
        </a:p>
      </dgm:t>
    </dgm:pt>
    <dgm:pt modelId="{E6C98CAD-6151-485E-8F2B-F15E337D578A}" type="parTrans" cxnId="{F065DC0B-D641-4E2A-85D7-77515DCBD3E8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E03D52-C930-40C7-9D1D-DA181FA198B1}" type="sibTrans" cxnId="{F065DC0B-D641-4E2A-85D7-77515DCBD3E8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A25CC1-DB56-4B50-822D-EB54B1B18626}">
      <dgm:prSet phldrT="[Text]" custT="1"/>
      <dgm:spPr>
        <a:xfrm rot="5400000">
          <a:off x="2961284" y="-2557377"/>
          <a:ext cx="373224" cy="5492347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GB" sz="2000" b="1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Constrângerile </a:t>
          </a:r>
          <a:r>
            <a:rPr lang="en-GB" sz="2000" b="1" dirty="0" err="1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macroeconomice</a:t>
          </a:r>
          <a:r>
            <a:rPr lang="en-GB" sz="2000" b="1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</a:p>
      </dgm:t>
    </dgm:pt>
    <dgm:pt modelId="{9FD51F9D-B3CB-4D45-A896-94FBF3C47B1F}" type="sibTrans" cxnId="{2FD4E8F4-B756-420F-B903-A7E713381D74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DBEF11-5664-4F9D-B204-C7129724AA84}" type="parTrans" cxnId="{2FD4E8F4-B756-420F-B903-A7E713381D74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A60BF1-31DB-4301-9483-275EA7E8092F}">
      <dgm:prSet custT="1"/>
      <dgm:spPr>
        <a:xfrm rot="5400000">
          <a:off x="2961382" y="-1353196"/>
          <a:ext cx="373027" cy="5492347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GB" sz="20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Transformările</a:t>
          </a:r>
          <a:r>
            <a:rPr lang="en-GB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GB" sz="20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necesare</a:t>
          </a:r>
          <a:r>
            <a:rPr lang="en-GB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GB" sz="20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pentru</a:t>
          </a:r>
          <a:r>
            <a:rPr lang="en-GB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GB" sz="20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următoarea</a:t>
          </a:r>
          <a:r>
            <a:rPr lang="en-GB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GB" sz="20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etapă</a:t>
          </a:r>
          <a:r>
            <a:rPr lang="en-GB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de </a:t>
          </a:r>
          <a:r>
            <a:rPr lang="en-GB" sz="20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dezvoltare</a:t>
          </a:r>
          <a:r>
            <a:rPr lang="en-GB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</a:p>
      </dgm:t>
    </dgm:pt>
    <dgm:pt modelId="{B1B4B439-D575-41A5-B43E-2ACA1EE05CF6}" type="parTrans" cxnId="{4EA584EA-D8E1-4447-9B6F-827557328764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AAA2CF-630C-43CF-938B-D58F795D6D1B}" type="sibTrans" cxnId="{4EA584EA-D8E1-4447-9B6F-827557328764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CDD5C0-794D-4D21-9DA3-6B4F1808D4E2}" type="pres">
      <dgm:prSet presAssocID="{4468D58E-53AD-4AFF-8DD8-DA55995ECB42}" presName="linearFlow" presStyleCnt="0">
        <dgm:presLayoutVars>
          <dgm:dir/>
          <dgm:animLvl val="lvl"/>
          <dgm:resizeHandles val="exact"/>
        </dgm:presLayoutVars>
      </dgm:prSet>
      <dgm:spPr/>
    </dgm:pt>
    <dgm:pt modelId="{0E5BB3F2-BD6D-4370-BD3D-116C5F2CECC2}" type="pres">
      <dgm:prSet presAssocID="{69AE1B81-6749-4BA1-ACE6-FBB8B8A9C1D7}" presName="composite" presStyleCnt="0"/>
      <dgm:spPr/>
    </dgm:pt>
    <dgm:pt modelId="{BEABE995-1C05-4218-8F64-E668EC74F94C}" type="pres">
      <dgm:prSet presAssocID="{69AE1B81-6749-4BA1-ACE6-FBB8B8A9C1D7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8CAD70F4-681D-476F-9354-926D54ACB0CB}" type="pres">
      <dgm:prSet presAssocID="{69AE1B81-6749-4BA1-ACE6-FBB8B8A9C1D7}" presName="descendantText" presStyleLbl="alignAcc1" presStyleIdx="0" presStyleCnt="4">
        <dgm:presLayoutVars>
          <dgm:bulletEnabled val="1"/>
        </dgm:presLayoutVars>
      </dgm:prSet>
      <dgm:spPr/>
    </dgm:pt>
    <dgm:pt modelId="{B8E5E8CE-07D2-4F54-9C41-F86227287711}" type="pres">
      <dgm:prSet presAssocID="{6CF7973B-A2BD-497A-AFEC-44A3BE1B70FE}" presName="sp" presStyleCnt="0"/>
      <dgm:spPr/>
    </dgm:pt>
    <dgm:pt modelId="{3E99C8D1-C689-4539-8265-20E33582E584}" type="pres">
      <dgm:prSet presAssocID="{FB63E62A-6906-404A-A4A9-0204938CFC60}" presName="composite" presStyleCnt="0"/>
      <dgm:spPr/>
    </dgm:pt>
    <dgm:pt modelId="{F2B8B7E3-01BE-4BF9-8CC1-2B139FFF27E6}" type="pres">
      <dgm:prSet presAssocID="{FB63E62A-6906-404A-A4A9-0204938CFC60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AB35C65C-AE39-48E4-B230-D8AAF78C8AA6}" type="pres">
      <dgm:prSet presAssocID="{FB63E62A-6906-404A-A4A9-0204938CFC60}" presName="descendantText" presStyleLbl="alignAcc1" presStyleIdx="1" presStyleCnt="4">
        <dgm:presLayoutVars>
          <dgm:bulletEnabled val="1"/>
        </dgm:presLayoutVars>
      </dgm:prSet>
      <dgm:spPr/>
    </dgm:pt>
    <dgm:pt modelId="{1698AABF-6D64-492D-B188-BAB1A99172FE}" type="pres">
      <dgm:prSet presAssocID="{A41C93EA-281D-4EB3-BEA7-38B92369EF4D}" presName="sp" presStyleCnt="0"/>
      <dgm:spPr/>
    </dgm:pt>
    <dgm:pt modelId="{4962B14B-8354-4ED5-9B2B-3A8A30C6D946}" type="pres">
      <dgm:prSet presAssocID="{574A6FEB-D050-4EEA-BBE2-CA0F52EC407B}" presName="composite" presStyleCnt="0"/>
      <dgm:spPr/>
    </dgm:pt>
    <dgm:pt modelId="{3A7A0C6C-E167-4D13-A938-BE1C00B7306A}" type="pres">
      <dgm:prSet presAssocID="{574A6FEB-D050-4EEA-BBE2-CA0F52EC407B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83611291-C973-4E11-8F84-A3C57A65B4D2}" type="pres">
      <dgm:prSet presAssocID="{574A6FEB-D050-4EEA-BBE2-CA0F52EC407B}" presName="descendantText" presStyleLbl="alignAcc1" presStyleIdx="2" presStyleCnt="4">
        <dgm:presLayoutVars>
          <dgm:bulletEnabled val="1"/>
        </dgm:presLayoutVars>
      </dgm:prSet>
      <dgm:spPr/>
    </dgm:pt>
    <dgm:pt modelId="{1D7F541C-0343-4C3D-B015-7F49938156F7}" type="pres">
      <dgm:prSet presAssocID="{D0F1AF01-579F-4B7E-948D-8DD52762B763}" presName="sp" presStyleCnt="0"/>
      <dgm:spPr/>
    </dgm:pt>
    <dgm:pt modelId="{EEEDDB6A-0EA8-4A54-A8C8-AD1628306EE3}" type="pres">
      <dgm:prSet presAssocID="{BCC075FC-29BA-4A3A-A2B3-ACE67B6C0EBC}" presName="composite" presStyleCnt="0"/>
      <dgm:spPr/>
    </dgm:pt>
    <dgm:pt modelId="{3F462646-854B-49A2-BA5B-98CA2FE318CC}" type="pres">
      <dgm:prSet presAssocID="{BCC075FC-29BA-4A3A-A2B3-ACE67B6C0EBC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F520C1F7-1515-4504-A0E1-0F87296FB268}" type="pres">
      <dgm:prSet presAssocID="{BCC075FC-29BA-4A3A-A2B3-ACE67B6C0EBC}" presName="descendantText" presStyleLbl="alignAcc1" presStyleIdx="3" presStyleCnt="4" custLinFactNeighborY="-3377">
        <dgm:presLayoutVars>
          <dgm:bulletEnabled val="1"/>
        </dgm:presLayoutVars>
      </dgm:prSet>
      <dgm:spPr/>
    </dgm:pt>
  </dgm:ptLst>
  <dgm:cxnLst>
    <dgm:cxn modelId="{F065DC0B-D641-4E2A-85D7-77515DCBD3E8}" srcId="{4468D58E-53AD-4AFF-8DD8-DA55995ECB42}" destId="{BCC075FC-29BA-4A3A-A2B3-ACE67B6C0EBC}" srcOrd="3" destOrd="0" parTransId="{E6C98CAD-6151-485E-8F2B-F15E337D578A}" sibTransId="{C9E03D52-C930-40C7-9D1D-DA181FA198B1}"/>
    <dgm:cxn modelId="{4793820D-C608-4A46-9CA2-123DECC9346F}" type="presOf" srcId="{FB63E62A-6906-404A-A4A9-0204938CFC60}" destId="{F2B8B7E3-01BE-4BF9-8CC1-2B139FFF27E6}" srcOrd="0" destOrd="0" presId="urn:microsoft.com/office/officeart/2005/8/layout/chevron2"/>
    <dgm:cxn modelId="{B8637038-42A3-4E3A-8B78-933F21F64458}" type="presOf" srcId="{D5A60BF1-31DB-4301-9483-275EA7E8092F}" destId="{F520C1F7-1515-4504-A0E1-0F87296FB268}" srcOrd="0" destOrd="0" presId="urn:microsoft.com/office/officeart/2005/8/layout/chevron2"/>
    <dgm:cxn modelId="{59C23E41-0B31-4942-99BA-EF40D2E073D6}" type="presOf" srcId="{BCC075FC-29BA-4A3A-A2B3-ACE67B6C0EBC}" destId="{3F462646-854B-49A2-BA5B-98CA2FE318CC}" srcOrd="0" destOrd="0" presId="urn:microsoft.com/office/officeart/2005/8/layout/chevron2"/>
    <dgm:cxn modelId="{CE69D844-7F95-4651-83DE-C9D13C8F37F9}" srcId="{574A6FEB-D050-4EEA-BBE2-CA0F52EC407B}" destId="{C02F31FA-2D20-4036-B382-DD804A48B3C7}" srcOrd="0" destOrd="0" parTransId="{5B187FDA-6070-4AE0-8887-E9F26B491CAA}" sibTransId="{745D75BA-44BF-4336-AA8E-92516109E754}"/>
    <dgm:cxn modelId="{0CC7AE72-33F4-433C-952C-51C3E490680F}" type="presOf" srcId="{574A6FEB-D050-4EEA-BBE2-CA0F52EC407B}" destId="{3A7A0C6C-E167-4D13-A938-BE1C00B7306A}" srcOrd="0" destOrd="0" presId="urn:microsoft.com/office/officeart/2005/8/layout/chevron2"/>
    <dgm:cxn modelId="{E0C85256-9E54-4DA1-9949-65B535E15840}" srcId="{4468D58E-53AD-4AFF-8DD8-DA55995ECB42}" destId="{574A6FEB-D050-4EEA-BBE2-CA0F52EC407B}" srcOrd="2" destOrd="0" parTransId="{7876E35B-88A4-4641-8FB8-A5557B583EE4}" sibTransId="{D0F1AF01-579F-4B7E-948D-8DD52762B763}"/>
    <dgm:cxn modelId="{3BA97A56-9FF4-4FE5-9778-2C2F81171C52}" srcId="{4468D58E-53AD-4AFF-8DD8-DA55995ECB42}" destId="{69AE1B81-6749-4BA1-ACE6-FBB8B8A9C1D7}" srcOrd="0" destOrd="0" parTransId="{8472FE32-60F5-4C0D-9D5E-488E808E0FD7}" sibTransId="{6CF7973B-A2BD-497A-AFEC-44A3BE1B70FE}"/>
    <dgm:cxn modelId="{99848677-49CC-473F-A178-7D1A87EBFEBE}" type="presOf" srcId="{44A25CC1-DB56-4B50-822D-EB54B1B18626}" destId="{8CAD70F4-681D-476F-9354-926D54ACB0CB}" srcOrd="0" destOrd="0" presId="urn:microsoft.com/office/officeart/2005/8/layout/chevron2"/>
    <dgm:cxn modelId="{C6ADE678-FB87-40AB-BB4F-2D997AD7BFAD}" type="presOf" srcId="{69AE1B81-6749-4BA1-ACE6-FBB8B8A9C1D7}" destId="{BEABE995-1C05-4218-8F64-E668EC74F94C}" srcOrd="0" destOrd="0" presId="urn:microsoft.com/office/officeart/2005/8/layout/chevron2"/>
    <dgm:cxn modelId="{75183E86-5CC4-4BF4-9A8F-EF6E3FAC96E6}" type="presOf" srcId="{66F0C605-7686-4F59-98F7-BC2B5F823C39}" destId="{AB35C65C-AE39-48E4-B230-D8AAF78C8AA6}" srcOrd="0" destOrd="0" presId="urn:microsoft.com/office/officeart/2005/8/layout/chevron2"/>
    <dgm:cxn modelId="{52E01CC9-E8B0-449F-B85E-E81740CCF232}" srcId="{4468D58E-53AD-4AFF-8DD8-DA55995ECB42}" destId="{FB63E62A-6906-404A-A4A9-0204938CFC60}" srcOrd="1" destOrd="0" parTransId="{E125E479-66B6-4590-8DB0-ECDF5C2FB904}" sibTransId="{A41C93EA-281D-4EB3-BEA7-38B92369EF4D}"/>
    <dgm:cxn modelId="{945454CF-2658-4DCF-8EA2-EAD73EC753ED}" type="presOf" srcId="{4468D58E-53AD-4AFF-8DD8-DA55995ECB42}" destId="{32CDD5C0-794D-4D21-9DA3-6B4F1808D4E2}" srcOrd="0" destOrd="0" presId="urn:microsoft.com/office/officeart/2005/8/layout/chevron2"/>
    <dgm:cxn modelId="{925EE2E1-E464-464B-B399-4AF765724950}" type="presOf" srcId="{C02F31FA-2D20-4036-B382-DD804A48B3C7}" destId="{83611291-C973-4E11-8F84-A3C57A65B4D2}" srcOrd="0" destOrd="0" presId="urn:microsoft.com/office/officeart/2005/8/layout/chevron2"/>
    <dgm:cxn modelId="{FF3E55EA-3C61-4AF8-BAAC-F231693456F5}" srcId="{FB63E62A-6906-404A-A4A9-0204938CFC60}" destId="{66F0C605-7686-4F59-98F7-BC2B5F823C39}" srcOrd="0" destOrd="0" parTransId="{1B45705D-F40D-4BEB-928D-037F33832390}" sibTransId="{FC4556C6-687C-40E8-A581-D7BBF169E40B}"/>
    <dgm:cxn modelId="{4EA584EA-D8E1-4447-9B6F-827557328764}" srcId="{BCC075FC-29BA-4A3A-A2B3-ACE67B6C0EBC}" destId="{D5A60BF1-31DB-4301-9483-275EA7E8092F}" srcOrd="0" destOrd="0" parTransId="{B1B4B439-D575-41A5-B43E-2ACA1EE05CF6}" sibTransId="{46AAA2CF-630C-43CF-938B-D58F795D6D1B}"/>
    <dgm:cxn modelId="{2FD4E8F4-B756-420F-B903-A7E713381D74}" srcId="{69AE1B81-6749-4BA1-ACE6-FBB8B8A9C1D7}" destId="{44A25CC1-DB56-4B50-822D-EB54B1B18626}" srcOrd="0" destOrd="0" parTransId="{38DBEF11-5664-4F9D-B204-C7129724AA84}" sibTransId="{9FD51F9D-B3CB-4D45-A896-94FBF3C47B1F}"/>
    <dgm:cxn modelId="{C0688AC5-37E4-49A4-BB5E-31BABF31E426}" type="presParOf" srcId="{32CDD5C0-794D-4D21-9DA3-6B4F1808D4E2}" destId="{0E5BB3F2-BD6D-4370-BD3D-116C5F2CECC2}" srcOrd="0" destOrd="0" presId="urn:microsoft.com/office/officeart/2005/8/layout/chevron2"/>
    <dgm:cxn modelId="{544BCB37-4D70-4465-8BE8-44AB4947FE9C}" type="presParOf" srcId="{0E5BB3F2-BD6D-4370-BD3D-116C5F2CECC2}" destId="{BEABE995-1C05-4218-8F64-E668EC74F94C}" srcOrd="0" destOrd="0" presId="urn:microsoft.com/office/officeart/2005/8/layout/chevron2"/>
    <dgm:cxn modelId="{D9A474CF-9DE1-40F9-87FB-20BB8A3536CD}" type="presParOf" srcId="{0E5BB3F2-BD6D-4370-BD3D-116C5F2CECC2}" destId="{8CAD70F4-681D-476F-9354-926D54ACB0CB}" srcOrd="1" destOrd="0" presId="urn:microsoft.com/office/officeart/2005/8/layout/chevron2"/>
    <dgm:cxn modelId="{E78A18DA-20A5-4F85-B067-6E8E40FD1800}" type="presParOf" srcId="{32CDD5C0-794D-4D21-9DA3-6B4F1808D4E2}" destId="{B8E5E8CE-07D2-4F54-9C41-F86227287711}" srcOrd="1" destOrd="0" presId="urn:microsoft.com/office/officeart/2005/8/layout/chevron2"/>
    <dgm:cxn modelId="{5D63CE1C-07E5-4ADA-A6D1-5AF9F910C975}" type="presParOf" srcId="{32CDD5C0-794D-4D21-9DA3-6B4F1808D4E2}" destId="{3E99C8D1-C689-4539-8265-20E33582E584}" srcOrd="2" destOrd="0" presId="urn:microsoft.com/office/officeart/2005/8/layout/chevron2"/>
    <dgm:cxn modelId="{34133276-2D5E-436D-8297-BB624B7AD539}" type="presParOf" srcId="{3E99C8D1-C689-4539-8265-20E33582E584}" destId="{F2B8B7E3-01BE-4BF9-8CC1-2B139FFF27E6}" srcOrd="0" destOrd="0" presId="urn:microsoft.com/office/officeart/2005/8/layout/chevron2"/>
    <dgm:cxn modelId="{3E59E1DE-B465-482D-899F-5C6DF6558CF9}" type="presParOf" srcId="{3E99C8D1-C689-4539-8265-20E33582E584}" destId="{AB35C65C-AE39-48E4-B230-D8AAF78C8AA6}" srcOrd="1" destOrd="0" presId="urn:microsoft.com/office/officeart/2005/8/layout/chevron2"/>
    <dgm:cxn modelId="{634E7489-3B29-4903-83D8-056A23A11693}" type="presParOf" srcId="{32CDD5C0-794D-4D21-9DA3-6B4F1808D4E2}" destId="{1698AABF-6D64-492D-B188-BAB1A99172FE}" srcOrd="3" destOrd="0" presId="urn:microsoft.com/office/officeart/2005/8/layout/chevron2"/>
    <dgm:cxn modelId="{3D35C124-B3AE-4E78-924C-A0809746EF15}" type="presParOf" srcId="{32CDD5C0-794D-4D21-9DA3-6B4F1808D4E2}" destId="{4962B14B-8354-4ED5-9B2B-3A8A30C6D946}" srcOrd="4" destOrd="0" presId="urn:microsoft.com/office/officeart/2005/8/layout/chevron2"/>
    <dgm:cxn modelId="{D2E27AD5-F814-411D-89CB-7D2607157E07}" type="presParOf" srcId="{4962B14B-8354-4ED5-9B2B-3A8A30C6D946}" destId="{3A7A0C6C-E167-4D13-A938-BE1C00B7306A}" srcOrd="0" destOrd="0" presId="urn:microsoft.com/office/officeart/2005/8/layout/chevron2"/>
    <dgm:cxn modelId="{9CE9EA03-A59D-40B1-AD8F-2A70A42BF51F}" type="presParOf" srcId="{4962B14B-8354-4ED5-9B2B-3A8A30C6D946}" destId="{83611291-C973-4E11-8F84-A3C57A65B4D2}" srcOrd="1" destOrd="0" presId="urn:microsoft.com/office/officeart/2005/8/layout/chevron2"/>
    <dgm:cxn modelId="{C115F243-289F-48A9-AD23-E41C887B2096}" type="presParOf" srcId="{32CDD5C0-794D-4D21-9DA3-6B4F1808D4E2}" destId="{1D7F541C-0343-4C3D-B015-7F49938156F7}" srcOrd="5" destOrd="0" presId="urn:microsoft.com/office/officeart/2005/8/layout/chevron2"/>
    <dgm:cxn modelId="{18A513BE-58EC-4FB4-B4BE-5D328088E8C7}" type="presParOf" srcId="{32CDD5C0-794D-4D21-9DA3-6B4F1808D4E2}" destId="{EEEDDB6A-0EA8-4A54-A8C8-AD1628306EE3}" srcOrd="6" destOrd="0" presId="urn:microsoft.com/office/officeart/2005/8/layout/chevron2"/>
    <dgm:cxn modelId="{AC871E5E-E5EC-42DF-8BEC-112C5625121B}" type="presParOf" srcId="{EEEDDB6A-0EA8-4A54-A8C8-AD1628306EE3}" destId="{3F462646-854B-49A2-BA5B-98CA2FE318CC}" srcOrd="0" destOrd="0" presId="urn:microsoft.com/office/officeart/2005/8/layout/chevron2"/>
    <dgm:cxn modelId="{7E24FC37-2D65-4E9E-AAD9-49B713287C06}" type="presParOf" srcId="{EEEDDB6A-0EA8-4A54-A8C8-AD1628306EE3}" destId="{F520C1F7-1515-4504-A0E1-0F87296FB26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BE995-1C05-4218-8F64-E668EC74F94C}">
      <dsp:nvSpPr>
        <dsp:cNvPr id="0" name=""/>
        <dsp:cNvSpPr/>
      </dsp:nvSpPr>
      <dsp:spPr>
        <a:xfrm rot="5400000">
          <a:off x="-132681" y="136003"/>
          <a:ext cx="884540" cy="619178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1</a:t>
          </a:r>
        </a:p>
      </dsp:txBody>
      <dsp:txXfrm rot="-5400000">
        <a:off x="0" y="312911"/>
        <a:ext cx="619178" cy="265362"/>
      </dsp:txXfrm>
    </dsp:sp>
    <dsp:sp modelId="{8CAD70F4-681D-476F-9354-926D54ACB0CB}">
      <dsp:nvSpPr>
        <dsp:cNvPr id="0" name=""/>
        <dsp:cNvSpPr/>
      </dsp:nvSpPr>
      <dsp:spPr>
        <a:xfrm rot="5400000">
          <a:off x="5279762" y="-4657262"/>
          <a:ext cx="575253" cy="9896421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Constrângerile </a:t>
          </a:r>
          <a:r>
            <a:rPr lang="en-GB" sz="2000" b="1" kern="1200" dirty="0" err="1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macroeconomice</a:t>
          </a:r>
          <a:r>
            <a:rPr lang="en-GB" sz="20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</a:p>
      </dsp:txBody>
      <dsp:txXfrm rot="-5400000">
        <a:off x="619178" y="31404"/>
        <a:ext cx="9868339" cy="519089"/>
      </dsp:txXfrm>
    </dsp:sp>
    <dsp:sp modelId="{F2B8B7E3-01BE-4BF9-8CC1-2B139FFF27E6}">
      <dsp:nvSpPr>
        <dsp:cNvPr id="0" name=""/>
        <dsp:cNvSpPr/>
      </dsp:nvSpPr>
      <dsp:spPr>
        <a:xfrm rot="5400000">
          <a:off x="-132681" y="866894"/>
          <a:ext cx="884540" cy="619178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</a:t>
          </a:r>
        </a:p>
      </dsp:txBody>
      <dsp:txXfrm rot="-5400000">
        <a:off x="0" y="1043802"/>
        <a:ext cx="619178" cy="265362"/>
      </dsp:txXfrm>
    </dsp:sp>
    <dsp:sp modelId="{AB35C65C-AE39-48E4-B230-D8AAF78C8AA6}">
      <dsp:nvSpPr>
        <dsp:cNvPr id="0" name=""/>
        <dsp:cNvSpPr/>
      </dsp:nvSpPr>
      <dsp:spPr>
        <a:xfrm rot="5400000">
          <a:off x="5279913" y="-3926521"/>
          <a:ext cx="574951" cy="9896421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Limitele modelului actual</a:t>
          </a:r>
        </a:p>
      </dsp:txBody>
      <dsp:txXfrm rot="-5400000">
        <a:off x="619179" y="762280"/>
        <a:ext cx="9868354" cy="518817"/>
      </dsp:txXfrm>
    </dsp:sp>
    <dsp:sp modelId="{3A7A0C6C-E167-4D13-A938-BE1C00B7306A}">
      <dsp:nvSpPr>
        <dsp:cNvPr id="0" name=""/>
        <dsp:cNvSpPr/>
      </dsp:nvSpPr>
      <dsp:spPr>
        <a:xfrm rot="5400000">
          <a:off x="-132681" y="1597786"/>
          <a:ext cx="884540" cy="619178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3</a:t>
          </a:r>
        </a:p>
      </dsp:txBody>
      <dsp:txXfrm rot="-5400000">
        <a:off x="0" y="1774694"/>
        <a:ext cx="619178" cy="265362"/>
      </dsp:txXfrm>
    </dsp:sp>
    <dsp:sp modelId="{83611291-C973-4E11-8F84-A3C57A65B4D2}">
      <dsp:nvSpPr>
        <dsp:cNvPr id="0" name=""/>
        <dsp:cNvSpPr/>
      </dsp:nvSpPr>
      <dsp:spPr>
        <a:xfrm rot="5400000">
          <a:off x="5279913" y="-3195630"/>
          <a:ext cx="574951" cy="9896421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Recalibrarea </a:t>
          </a:r>
          <a:r>
            <a:rPr lang="en-GB" sz="2000" b="1" kern="1200" dirty="0" err="1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structurală</a:t>
          </a:r>
          <a:endParaRPr lang="en-GB" sz="2000" b="1" kern="1200" dirty="0">
            <a:solidFill>
              <a:srgbClr val="FF000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 rot="-5400000">
        <a:off x="619179" y="1493171"/>
        <a:ext cx="9868354" cy="518817"/>
      </dsp:txXfrm>
    </dsp:sp>
    <dsp:sp modelId="{3F462646-854B-49A2-BA5B-98CA2FE318CC}">
      <dsp:nvSpPr>
        <dsp:cNvPr id="0" name=""/>
        <dsp:cNvSpPr/>
      </dsp:nvSpPr>
      <dsp:spPr>
        <a:xfrm rot="5400000">
          <a:off x="-132681" y="2328677"/>
          <a:ext cx="884540" cy="619178"/>
        </a:xfrm>
        <a:prstGeom prst="chevron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4</a:t>
          </a:r>
        </a:p>
      </dsp:txBody>
      <dsp:txXfrm rot="-5400000">
        <a:off x="0" y="2505585"/>
        <a:ext cx="619178" cy="265362"/>
      </dsp:txXfrm>
    </dsp:sp>
    <dsp:sp modelId="{F520C1F7-1515-4504-A0E1-0F87296FB268}">
      <dsp:nvSpPr>
        <dsp:cNvPr id="0" name=""/>
        <dsp:cNvSpPr/>
      </dsp:nvSpPr>
      <dsp:spPr>
        <a:xfrm rot="5400000">
          <a:off x="5279913" y="-2484154"/>
          <a:ext cx="574951" cy="9896421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Transformările</a:t>
          </a:r>
          <a:r>
            <a:rPr lang="en-GB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GB" sz="20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necesare</a:t>
          </a:r>
          <a:r>
            <a:rPr lang="en-GB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GB" sz="20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pentru</a:t>
          </a:r>
          <a:r>
            <a:rPr lang="en-GB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GB" sz="20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următoarea</a:t>
          </a:r>
          <a:r>
            <a:rPr lang="en-GB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GB" sz="20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etapă</a:t>
          </a:r>
          <a:r>
            <a:rPr lang="en-GB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de </a:t>
          </a:r>
          <a:r>
            <a:rPr lang="en-GB" sz="20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dezvoltare</a:t>
          </a:r>
          <a:r>
            <a:rPr lang="en-GB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</a:p>
      </dsp:txBody>
      <dsp:txXfrm rot="-5400000">
        <a:off x="619179" y="2204647"/>
        <a:ext cx="9868354" cy="518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D9CF0-5C19-4E05-965F-5E1D7BAB53A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6F402-9D17-4589-8927-5FA211B093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711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FD1B6-5735-4876-9AB4-3997654F58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8882C-F292-4D77-A808-718F3A0FC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03EE5-40A5-42FF-A33A-3843BEC4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3A3F-CA34-4E6B-B87D-329B7F7E90D9}" type="datetime1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79EF4-814E-4674-9A86-9759D064C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462F9-7011-4CD9-807D-2C83BF15D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374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B55DD-BAB5-4A9A-8F01-3B43F0C9F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909E6F-455C-4904-80F9-E43BC1026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0CA9B-E01D-47AD-9F07-D4168E091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D322-56F2-49B8-AB47-F4A43BFD8341}" type="datetime1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F3EE3-2264-46F9-B93A-1E6DC3564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4716D-01C0-4357-8DE4-E436BE34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49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3554AE-D167-4C60-973E-7E37C367C5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19301D-F734-4FE1-A310-71B92FAB7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B70DE-F444-4FD9-B8F8-42DB73C01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8BE7-A624-4141-BAD2-AC68BD951DA8}" type="datetime1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B7DAA-B78D-4E85-A3B4-94BEB41AA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E9712-CDAB-48A6-A028-9F35949A3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863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3FB06-429C-4C23-9567-30677B7DA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75B86-C767-4ED8-B8F2-177156450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91F39-9491-4AE7-9935-3A709C68E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76680-D7ED-4281-86A8-052374F6FF66}" type="datetime1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E84D2-1F12-469B-8F8F-61F581111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08AAA-0562-4C81-BD7A-16D10FB21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2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A30F-8E08-4E00-8D11-3D94B3634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848B8-444F-48EA-B55D-E10E7A40A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B03E3-9E31-4E34-9029-8073C29C0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AC88-E714-46A7-948F-17211E3A432A}" type="datetime1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BF9F-723C-4995-AD3F-1566CFE35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13F18-38B7-4F28-91D1-8D18CC8E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58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FA5F7-E56C-438D-B2BF-5FF72B2E0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E81E5-B24F-4C24-9A87-5321DC29D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E31EFC-F0AE-4FE9-98D4-2E9CAF1FD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ADE82-5628-49B8-BE1E-49C0F185B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C686-D27B-45B2-8EF7-0DB87C494A51}" type="datetime1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6384D-C784-41AB-8B92-0E67FB2E0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14DEBC-8AAE-40CA-B8A2-B83A123D4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6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D5999-3842-4820-9F8D-A82FD286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B2E26-4074-4234-B431-CC4A045E6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19CAA8-8EE5-4F08-81AD-E1C058ED30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628973-EB61-4D52-B44E-B7E7E4F3A4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6C959A-8DDA-4428-B766-F8EF787B6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1DB0E2-FA87-4E20-B944-CA4268D1C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CB23D-4FEE-48C6-92CF-F5CD3253C41F}" type="datetime1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76CF4D-D047-40C7-9E11-CF7EC6E86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AAD9B2-FB6A-4BC5-808C-A085016F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19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32511-88C7-4B5C-9599-0DCF31084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F6F2B1-E262-4C85-B159-02C7A26C0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95CE6-2323-4D1B-BBA5-5AA5E1D2AC64}" type="datetime1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E78176-1F16-4258-8ABC-4FC3FCC9C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BD50B8-7ACC-4BD2-A3D6-988C9FBC1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12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13E28A-0316-4A90-AE18-BF7A51707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D2DC-668B-4D87-B3D8-28F63631DC2B}" type="datetime1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1D5A46-361A-4D00-A51E-FFDCE9F17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D01ED-1788-47CD-B60A-0076C5BC0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643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1E459-E560-4F80-8B40-9E9BD0E1B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90435-527E-40AB-AB4D-5FB705CE4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CAC213-16F5-4345-A1A9-CD358A455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6CF82-C3B0-48B2-A4BB-9E36992AC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7F5D5-1BD0-4338-8646-28BCD1898DAB}" type="datetime1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F8FC97-511F-4690-8D5F-CD831AE33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97A20-765A-46E7-9ACB-0AA07D13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16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B2CED-1830-4CCC-97C2-4200D6C1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B2490F-EA4D-4FF8-97AE-C4C8FE952B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D2CB1-4AAB-442E-BD22-8733C65C5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6004A-8A48-447E-AB1D-3283CD6F9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B78E9-DCA1-4509-B8CA-46FCAE3482B1}" type="datetime1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71E66-22CE-4966-A62A-591838D29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FA467-CF7F-46E5-87D9-BAD0DC526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53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7D112C-6A27-409F-8A28-EA2BA1876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11A2D-7BF5-4080-A7FE-640062B02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238B7-7AEE-4C93-8341-320F78D94B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B838-E2FC-4E16-B0BD-5A1A35983958}" type="datetime1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B142C-20CA-40CE-AD78-A82AEAACF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9E26-A808-4788-B82F-B1020C3E54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0298A-B034-4749-B792-E3268095D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10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A2EF-5197-48C4-98DF-CF2C055ED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2693"/>
            <a:ext cx="9144000" cy="2387600"/>
          </a:xfrm>
        </p:spPr>
        <p:txBody>
          <a:bodyPr>
            <a:norm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o-RO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o-RO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ferința Anuală a AAFBR – ediția 2026</a:t>
            </a:r>
            <a:b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află România într-un moment de tranziție </a:t>
            </a:r>
            <a:b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între două modele de creștere ?</a:t>
            </a:r>
            <a:b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A37E9C-CE24-4FCD-9916-D5C0C3F8E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48250"/>
            <a:ext cx="9144000" cy="1655762"/>
          </a:xfrm>
        </p:spPr>
        <p:txBody>
          <a:bodyPr>
            <a:normAutofit/>
          </a:bodyPr>
          <a:lstStyle/>
          <a:p>
            <a:pPr algn="l"/>
            <a:endParaRPr lang="en-GB" sz="16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GB" sz="16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GB" sz="16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o-RO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Florian Libocor, </a:t>
            </a:r>
            <a:b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 iunie 2026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634630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3755DC8-1CA6-41A5-A103-7AC87F9719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83755"/>
              </p:ext>
            </p:extLst>
          </p:nvPr>
        </p:nvGraphicFramePr>
        <p:xfrm>
          <a:off x="838200" y="1120588"/>
          <a:ext cx="10515600" cy="5620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Document" r:id="rId3" imgW="5926762" imgH="3563408" progId="Word.Document.12">
                  <p:embed/>
                </p:oleObj>
              </mc:Choice>
              <mc:Fallback>
                <p:oleObj name="Document" r:id="rId3" imgW="5926762" imgH="356340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120588"/>
                        <a:ext cx="10515600" cy="56208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8AC2AF-0B5A-4EBE-9386-E9B6A45B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273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1B54BBB-EF2C-416D-A4E2-CCA10B0E6F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551930"/>
              </p:ext>
            </p:extLst>
          </p:nvPr>
        </p:nvGraphicFramePr>
        <p:xfrm>
          <a:off x="824753" y="268943"/>
          <a:ext cx="10264588" cy="6553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Document" r:id="rId3" imgW="5926762" imgH="5627722" progId="Word.Document.12">
                  <p:embed/>
                </p:oleObj>
              </mc:Choice>
              <mc:Fallback>
                <p:oleObj name="Document" r:id="rId3" imgW="5926762" imgH="562772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4753" y="268943"/>
                        <a:ext cx="10264588" cy="65531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ECA918-1B26-4F01-AC47-0DAEE4485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827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CE1CF76-1762-4ED3-88DA-9325373CAC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967272"/>
              </p:ext>
            </p:extLst>
          </p:nvPr>
        </p:nvGraphicFramePr>
        <p:xfrm>
          <a:off x="914400" y="1111624"/>
          <a:ext cx="10479741" cy="5011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Document" r:id="rId3" imgW="5926762" imgH="2949946" progId="Word.Document.12">
                  <p:embed/>
                </p:oleObj>
              </mc:Choice>
              <mc:Fallback>
                <p:oleObj name="Document" r:id="rId3" imgW="5926762" imgH="294994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11624"/>
                        <a:ext cx="10479741" cy="50112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574AE7-0401-4437-B71B-6E0CC41DF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488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10E8EFB-8E05-47D8-9DFB-9E1892FF6C7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</a:t>
            </a:r>
            <a:r>
              <a:rPr lang="ro-R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Concluzii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3078A9-EF36-45FB-A7E0-2A0C11F065FA}"/>
              </a:ext>
            </a:extLst>
          </p:cNvPr>
          <p:cNvSpPr txBox="1"/>
          <p:nvPr/>
        </p:nvSpPr>
        <p:spPr>
          <a:xfrm>
            <a:off x="838199" y="964919"/>
            <a:ext cx="10654553" cy="5864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Provocarea fundamentală a României nu este lipsa creșterii economice, ci schimbarea naturii acesteia. 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endParaRPr lang="en-GB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Modelul bazat pe consum, capital extern și convergență rapidă a generat rezultate remarcabile în ultimele două decenii, însă constrângerile macroeconomice actuale indică situarea în proximitatea limitelor sale.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endParaRPr lang="en-GB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Următoarea etapă de dezvoltare presupune trecerea de la o economie a recuperării decalajelor la o economie a productivității, investițiilor și competitivității structurale. 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endParaRPr lang="en-GB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Succesul acestei tranziții va determina nu doar ritmul creșterii economice, ci și capacitatea României de a-și consolida poziția în economia europeană în următorul deceniu.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romanLcPeriod"/>
            </a:pPr>
            <a:endParaRPr lang="en-GB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Ieșirea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capcana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venitului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mediu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tot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atât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importantă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precum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evitarea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capcanei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convergenței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economice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incomplete din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ultimii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de ani, care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menține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economia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vulnerabilă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șocuri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incapabilă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susțină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prosperitatea</a:t>
            </a:r>
            <a:r>
              <a:rPr lang="en-GB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 termen lung.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9804B4-DBFF-48DC-96C7-4F503BD7A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826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C1D2815-5AB3-41F2-8FA9-AF45B3F1B8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829405"/>
              </p:ext>
            </p:extLst>
          </p:nvPr>
        </p:nvGraphicFramePr>
        <p:xfrm>
          <a:off x="762000" y="546847"/>
          <a:ext cx="11026588" cy="569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Document" r:id="rId3" imgW="6041251" imgH="3421203" progId="Word.Document.12">
                  <p:embed/>
                </p:oleObj>
              </mc:Choice>
              <mc:Fallback>
                <p:oleObj name="Document" r:id="rId3" imgW="6041251" imgH="342120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546847"/>
                        <a:ext cx="11026588" cy="5692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3A61BD-9F5D-44E9-A450-F34249759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796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BBFF5-FC78-4FC5-9C0D-B7EA1D122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66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Vă mulțumesc!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0B0BF8-D354-4014-A39B-65E97DB57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532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FA32B-4128-417B-A981-903868EF1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7554"/>
            <a:ext cx="10515600" cy="6257364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Timp de aproape două decenii, creșterea economică a României a fost alimentată de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o-RO" sz="2400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convergenț</a:t>
            </a:r>
            <a:r>
              <a:rPr lang="en-GB" sz="2400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o-RO" sz="2400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europeană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o-RO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consum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o-RO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expansiunea creditului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o-RO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investiții străine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și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o-RO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acces la resurse financiare externe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Acest model este însă în proximitatea propriilor limite, pe fondul deteriorării echilibrelor macroeconomice, al schimbărilor demografice și al transformărilor geopolitice. </a:t>
            </a:r>
            <a:endParaRPr lang="en-GB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GB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 aceste condiții, sustenabilitatea creșterii economice depinde de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ro-RO" sz="2400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recalibrare structurală 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orientată către</a:t>
            </a:r>
            <a:r>
              <a:rPr lang="ro-RO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24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o-RO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productivitate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o-RO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inovare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o-RO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capital uman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și 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o-RO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investiții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8F3C51-45D8-4673-8965-F431C413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007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C362-0C41-45D2-884C-FADCB051C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8922"/>
          </a:xfrm>
        </p:spPr>
        <p:txBody>
          <a:bodyPr>
            <a:normAutofit/>
          </a:bodyPr>
          <a:lstStyle/>
          <a:p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Sfârșitul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etape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convergență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GB" sz="28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5FAD333-57CE-41FA-B604-B0A9BFF05D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6555541"/>
              </p:ext>
            </p:extLst>
          </p:nvPr>
        </p:nvGraphicFramePr>
        <p:xfrm>
          <a:off x="838200" y="1004049"/>
          <a:ext cx="10515601" cy="5336728"/>
        </p:xfrm>
        <a:graphic>
          <a:graphicData uri="http://schemas.openxmlformats.org/drawingml/2006/table">
            <a:tbl>
              <a:tblPr firstRow="1" firstCol="1" bandRow="1"/>
              <a:tblGrid>
                <a:gridCol w="4151649">
                  <a:extLst>
                    <a:ext uri="{9D8B030D-6E8A-4147-A177-3AD203B41FA5}">
                      <a16:colId xmlns:a16="http://schemas.microsoft.com/office/drawing/2014/main" val="3172089968"/>
                    </a:ext>
                  </a:extLst>
                </a:gridCol>
                <a:gridCol w="1402228">
                  <a:extLst>
                    <a:ext uri="{9D8B030D-6E8A-4147-A177-3AD203B41FA5}">
                      <a16:colId xmlns:a16="http://schemas.microsoft.com/office/drawing/2014/main" val="3746137177"/>
                    </a:ext>
                  </a:extLst>
                </a:gridCol>
                <a:gridCol w="1286658">
                  <a:extLst>
                    <a:ext uri="{9D8B030D-6E8A-4147-A177-3AD203B41FA5}">
                      <a16:colId xmlns:a16="http://schemas.microsoft.com/office/drawing/2014/main" val="2600044209"/>
                    </a:ext>
                  </a:extLst>
                </a:gridCol>
                <a:gridCol w="1259142">
                  <a:extLst>
                    <a:ext uri="{9D8B030D-6E8A-4147-A177-3AD203B41FA5}">
                      <a16:colId xmlns:a16="http://schemas.microsoft.com/office/drawing/2014/main" val="3352896755"/>
                    </a:ext>
                  </a:extLst>
                </a:gridCol>
                <a:gridCol w="1259142">
                  <a:extLst>
                    <a:ext uri="{9D8B030D-6E8A-4147-A177-3AD203B41FA5}">
                      <a16:colId xmlns:a16="http://schemas.microsoft.com/office/drawing/2014/main" val="303227054"/>
                    </a:ext>
                  </a:extLst>
                </a:gridCol>
                <a:gridCol w="1156782">
                  <a:extLst>
                    <a:ext uri="{9D8B030D-6E8A-4147-A177-3AD203B41FA5}">
                      <a16:colId xmlns:a16="http://schemas.microsoft.com/office/drawing/2014/main" val="1411960876"/>
                    </a:ext>
                  </a:extLst>
                </a:gridCol>
              </a:tblGrid>
              <a:tr h="219168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258955"/>
                  </a:ext>
                </a:extLst>
              </a:tr>
              <a:tr h="2465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T1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Apr.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028854"/>
                  </a:ext>
                </a:extLst>
              </a:tr>
              <a:tr h="602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PIB, %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-1,2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63237"/>
                  </a:ext>
                </a:extLst>
              </a:tr>
              <a:tr h="602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Șomaj</a:t>
                      </a:r>
                      <a:r>
                        <a:rPr lang="en-GB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%, ILO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5,4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6,1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6,3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348810"/>
                  </a:ext>
                </a:extLst>
              </a:tr>
              <a:tr h="602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IPC, %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5,1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9,7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10,9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582673"/>
                  </a:ext>
                </a:extLst>
              </a:tr>
              <a:tr h="602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Salariu</a:t>
                      </a:r>
                      <a:r>
                        <a:rPr lang="en-GB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</a:t>
                      </a:r>
                      <a:r>
                        <a:rPr lang="en-GB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net, RON (</a:t>
                      </a:r>
                      <a:r>
                        <a:rPr lang="en-GB" sz="16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</a:t>
                      </a:r>
                      <a:r>
                        <a:rPr lang="en-GB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GB" sz="16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dinamică</a:t>
                      </a:r>
                      <a:r>
                        <a:rPr lang="en-GB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5,645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(+11.1%)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5,914 (+4.8%)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5,843 (+3.5%)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516158"/>
                  </a:ext>
                </a:extLst>
              </a:tr>
              <a:tr h="602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Def. Bug., % din PIB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-8,7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-7,65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-1,2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092222"/>
                  </a:ext>
                </a:extLst>
              </a:tr>
              <a:tr h="602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Dat. Pub., % din PIB, ESA 2010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54,8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60,2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138877"/>
                  </a:ext>
                </a:extLst>
              </a:tr>
              <a:tr h="602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EUR/RON, fin. </a:t>
                      </a:r>
                      <a:r>
                        <a:rPr lang="en-GB" sz="16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perioad</a:t>
                      </a:r>
                      <a:r>
                        <a:rPr lang="ro-RO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ă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4,9741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5,0985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5,2489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6316882"/>
                  </a:ext>
                </a:extLst>
              </a:tr>
              <a:tr h="602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ROBOR 3M, fin. </a:t>
                      </a:r>
                      <a:r>
                        <a:rPr lang="en-GB" sz="16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perioad</a:t>
                      </a:r>
                      <a:r>
                        <a:rPr lang="ro-RO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ă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5,92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6,14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55" marR="604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67748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36C8C4-447A-417B-A8A8-6C9A9BE71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018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899723B-7A91-4EBC-8D0D-70A947DB5D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7125907"/>
              </p:ext>
            </p:extLst>
          </p:nvPr>
        </p:nvGraphicFramePr>
        <p:xfrm>
          <a:off x="802341" y="3429000"/>
          <a:ext cx="10515600" cy="3083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7176756-F891-4E02-A85F-82980B90395E}"/>
              </a:ext>
            </a:extLst>
          </p:cNvPr>
          <p:cNvSpPr txBox="1"/>
          <p:nvPr/>
        </p:nvSpPr>
        <p:spPr>
          <a:xfrm>
            <a:off x="802341" y="633601"/>
            <a:ext cx="1043043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continua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crească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folosind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aceleași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motoare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au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funcționat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ultimii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de ani?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cât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economia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devine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matură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cu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atât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creșterea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bazată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recuperarea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decalajelor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devine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dificilă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F64386-E037-47A3-9BFE-2FD71661D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09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0E3BB8C-C1C0-46BD-B9EE-76483951F91A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Modelul de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creștere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a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funcționat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până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acum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71D7B9A-8FF7-4713-961D-60A4C5984E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448174"/>
              </p:ext>
            </p:extLst>
          </p:nvPr>
        </p:nvGraphicFramePr>
        <p:xfrm>
          <a:off x="905435" y="1331913"/>
          <a:ext cx="10515600" cy="5284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cument" r:id="rId3" imgW="5926762" imgH="4193071" progId="Word.Document.12">
                  <p:embed/>
                </p:oleObj>
              </mc:Choice>
              <mc:Fallback>
                <p:oleObj name="Document" r:id="rId3" imgW="5926762" imgH="41930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5435" y="1331913"/>
                        <a:ext cx="10515600" cy="5284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1A573A-0BDA-4D73-97C8-D88BE8CE3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371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C6D1365-DFD4-42FF-AF2F-0534600ABD9D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Constrângerile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macroeconomice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90E866F-A2F1-46FB-9529-12FFE26B8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01410"/>
              </p:ext>
            </p:extLst>
          </p:nvPr>
        </p:nvGraphicFramePr>
        <p:xfrm>
          <a:off x="968188" y="1084729"/>
          <a:ext cx="10385612" cy="512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Document" r:id="rId3" imgW="5926762" imgH="3582489" progId="Word.Document.12">
                  <p:embed/>
                </p:oleObj>
              </mc:Choice>
              <mc:Fallback>
                <p:oleObj name="Document" r:id="rId3" imgW="5926762" imgH="358248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8188" y="1084729"/>
                        <a:ext cx="10385612" cy="5127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45A958-3A43-4F7E-AAE4-4C897919D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2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6F88BC-14F8-4C84-A1F3-323D12623B5A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Recalibrarea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structurală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cresterii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economice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EDC245-3C95-4B72-BAC8-450B65FF7135}"/>
              </a:ext>
            </a:extLst>
          </p:cNvPr>
          <p:cNvSpPr txBox="1"/>
          <p:nvPr/>
        </p:nvSpPr>
        <p:spPr>
          <a:xfrm>
            <a:off x="836613" y="1408415"/>
            <a:ext cx="10627659" cy="856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nu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nevoie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doar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creștere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economică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ci de o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creștere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o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structură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diferită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6EB3573-4783-4C12-929E-7D1641A1BE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191911"/>
              </p:ext>
            </p:extLst>
          </p:nvPr>
        </p:nvGraphicFramePr>
        <p:xfrm>
          <a:off x="836613" y="2625725"/>
          <a:ext cx="10437812" cy="3867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Document" r:id="rId3" imgW="5926762" imgH="2540971" progId="Word.Document.12">
                  <p:embed/>
                </p:oleObj>
              </mc:Choice>
              <mc:Fallback>
                <p:oleObj name="Document" r:id="rId3" imgW="5926762" imgH="25409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6613" y="2625725"/>
                        <a:ext cx="10437812" cy="3867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1472BC-49DF-4D25-BE5F-6BE09F67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683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4B9A629-F7CA-42A6-9D8C-EB4A8B2FA811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Riscurile </a:t>
            </a:r>
            <a:r>
              <a:rPr lang="en-GB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nerecalibrării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90F6E79-D184-4DA2-9AEE-BB8F9164CF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180849"/>
              </p:ext>
            </p:extLst>
          </p:nvPr>
        </p:nvGraphicFramePr>
        <p:xfrm>
          <a:off x="838200" y="1550894"/>
          <a:ext cx="10304929" cy="4643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Document" r:id="rId3" imgW="5926762" imgH="2745459" progId="Word.Document.12">
                  <p:embed/>
                </p:oleObj>
              </mc:Choice>
              <mc:Fallback>
                <p:oleObj name="Document" r:id="rId3" imgW="5926762" imgH="274545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550894"/>
                        <a:ext cx="10304929" cy="46437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AFCA40-E6F9-4232-82BA-BBCFDE75F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788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2D12925-99BB-4C00-B729-6556E8C43597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</a:t>
            </a:r>
            <a:r>
              <a:rPr lang="en-GB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Venitul mediu și convergența incompletă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AF51C11-11EB-4E94-81F9-107137B273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916488"/>
              </p:ext>
            </p:extLst>
          </p:nvPr>
        </p:nvGraphicFramePr>
        <p:xfrm>
          <a:off x="838200" y="1237130"/>
          <a:ext cx="10627659" cy="5441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Document" r:id="rId3" imgW="5926762" imgH="3780496" progId="Word.Document.12">
                  <p:embed/>
                </p:oleObj>
              </mc:Choice>
              <mc:Fallback>
                <p:oleObj name="Document" r:id="rId3" imgW="5926762" imgH="378049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237130"/>
                        <a:ext cx="10627659" cy="54415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C5E8A9-BF6D-4553-8677-B38C43EDC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0298A-B034-4749-B792-E3268095D96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000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501</Words>
  <Application>Microsoft Office PowerPoint</Application>
  <PresentationFormat>Widescreen</PresentationFormat>
  <Paragraphs>126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Document</vt:lpstr>
      <vt:lpstr>Conferința Anuală a AAFBR – ediția 2026   Se află România într-un moment de tranziție  între două modele de creștere ?  </vt:lpstr>
      <vt:lpstr>PowerPoint Presentation</vt:lpstr>
      <vt:lpstr>I. Sfârșitul unei etape de convergență?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Coferinta Anuala AAFBR – ediția 2026   Se află România într-un moment de tranziție  între două modele de creștere ?</dc:title>
  <dc:creator>florian libocor</dc:creator>
  <cp:lastModifiedBy>florian libocor</cp:lastModifiedBy>
  <cp:revision>9</cp:revision>
  <dcterms:created xsi:type="dcterms:W3CDTF">2026-06-24T11:10:45Z</dcterms:created>
  <dcterms:modified xsi:type="dcterms:W3CDTF">2026-06-25T03:37:51Z</dcterms:modified>
</cp:coreProperties>
</file>