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65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zitiv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7CAA955-A397-FDA7-3D0D-041CAF24487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B5A93DE1-B7AE-D805-C05C-B9C6F3693E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o-RO"/>
              <a:t>Faceți clic pentru a edita stilul de subtitlu coordonator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5CF02547-1611-05C6-CF57-0475802599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FD1D37F3-7141-C781-F204-8ADC3CB2FD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CE03C3F3-C5BF-D654-ECFC-9270FFB91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051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xt vertical și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07C0254-6646-4E09-795F-924AAD1465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877A360A-64EA-8A46-45C7-4BA43DD758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A43E2964-5D90-C1F9-E613-2DE751DEF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43994F9C-4D56-DCC7-C87E-59B34542A3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E04FBA1C-3244-4E8E-E4FC-E826EE6B9F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404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u vertical și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vertical 1">
            <a:extLst>
              <a:ext uri="{FF2B5EF4-FFF2-40B4-BE49-F238E27FC236}">
                <a16:creationId xmlns:a16="http://schemas.microsoft.com/office/drawing/2014/main" id="{AC1AED80-939E-B800-6E53-DAC4FCE0BE3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vertical 2">
            <a:extLst>
              <a:ext uri="{FF2B5EF4-FFF2-40B4-BE49-F238E27FC236}">
                <a16:creationId xmlns:a16="http://schemas.microsoft.com/office/drawing/2014/main" id="{253C7552-D483-F764-306B-3AA95076F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EBF359A-F82C-EB65-1653-DB6F81EB3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D1BC38B0-6CF8-5046-8E8D-7EEA9E474E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BEDB0BF1-94EE-46C5-B058-D85A4F638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9589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u și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5C815F3-8DC0-1A4D-6D81-DEBFF3D9B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FD37394-9116-6B54-168F-7BB4B965F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B9001D60-2618-B2B8-EB70-7A8B739BD7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B2DCD0E-3DD2-82C7-FD5F-13D83CF030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B84D1F0C-D8A1-0788-2473-81A17AF33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26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ntet secțiu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E23BF71-C521-995A-0F2D-B6E884DD23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6D3701FA-6A18-A265-C3B8-592CD023E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539DEAE9-4135-2B2C-2857-6DCBB7BE0F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341EFAA1-D980-28D0-2D54-56F3C3EA46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08A9E7B8-2C39-0260-BA46-14FDC2B590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74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uă tipuri de conțin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95818945-9437-C911-066C-9BDCDE26C9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A38DB15A-E0EA-FF44-49D1-35488AAD14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55B4FD7A-3635-9D65-45FA-059518E95C2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32BE41A8-CAC2-9239-A2B8-32FF1F5F69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D5703FFD-C007-2459-BFC6-9F42B666B2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C21D8AAB-A958-82A3-888A-B7203B81CC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1767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ț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B445F3B8-1F54-F0DA-1F56-428DAA5777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C6EB1935-E379-1CA1-48E7-A8FD78A4D0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4" name="Substituent conținut 3">
            <a:extLst>
              <a:ext uri="{FF2B5EF4-FFF2-40B4-BE49-F238E27FC236}">
                <a16:creationId xmlns:a16="http://schemas.microsoft.com/office/drawing/2014/main" id="{7388F6A5-93A3-8EEB-930B-8B3FD963E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5" name="Substituent text 4">
            <a:extLst>
              <a:ext uri="{FF2B5EF4-FFF2-40B4-BE49-F238E27FC236}">
                <a16:creationId xmlns:a16="http://schemas.microsoft.com/office/drawing/2014/main" id="{579E83AC-7670-E5E2-BA51-0E9345FDDA8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6" name="Substituent conținut 5">
            <a:extLst>
              <a:ext uri="{FF2B5EF4-FFF2-40B4-BE49-F238E27FC236}">
                <a16:creationId xmlns:a16="http://schemas.microsoft.com/office/drawing/2014/main" id="{9E48706A-05D0-9A9D-0965-444BB86C4E2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7" name="Substituent dată 6">
            <a:extLst>
              <a:ext uri="{FF2B5EF4-FFF2-40B4-BE49-F238E27FC236}">
                <a16:creationId xmlns:a16="http://schemas.microsoft.com/office/drawing/2014/main" id="{12636117-0E95-64FD-D204-E9B9EE505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8" name="Substituent subsol 7">
            <a:extLst>
              <a:ext uri="{FF2B5EF4-FFF2-40B4-BE49-F238E27FC236}">
                <a16:creationId xmlns:a16="http://schemas.microsoft.com/office/drawing/2014/main" id="{8AEB9EE3-9D85-CD78-1021-9EFDF523CD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ubstituent număr diapozitiv 8">
            <a:extLst>
              <a:ext uri="{FF2B5EF4-FFF2-40B4-BE49-F238E27FC236}">
                <a16:creationId xmlns:a16="http://schemas.microsoft.com/office/drawing/2014/main" id="{A1EBF043-7B80-6936-F096-D65478A5F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818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Doar tit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8D57C1F7-34DF-E146-C827-66D0D7832D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dată 2">
            <a:extLst>
              <a:ext uri="{FF2B5EF4-FFF2-40B4-BE49-F238E27FC236}">
                <a16:creationId xmlns:a16="http://schemas.microsoft.com/office/drawing/2014/main" id="{907C1192-1F47-CCBB-F373-9F9445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4" name="Substituent subsol 3">
            <a:extLst>
              <a:ext uri="{FF2B5EF4-FFF2-40B4-BE49-F238E27FC236}">
                <a16:creationId xmlns:a16="http://schemas.microsoft.com/office/drawing/2014/main" id="{C6FCC193-091F-E64A-D8F8-B8311F549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stituent număr diapozitiv 4">
            <a:extLst>
              <a:ext uri="{FF2B5EF4-FFF2-40B4-BE49-F238E27FC236}">
                <a16:creationId xmlns:a16="http://schemas.microsoft.com/office/drawing/2014/main" id="{645F4525-4CF5-4EAF-A502-BA0E3378D3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2194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Necomple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dată 1">
            <a:extLst>
              <a:ext uri="{FF2B5EF4-FFF2-40B4-BE49-F238E27FC236}">
                <a16:creationId xmlns:a16="http://schemas.microsoft.com/office/drawing/2014/main" id="{40DD55C8-9806-D16F-30EA-271CB19523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3" name="Substituent subsol 2">
            <a:extLst>
              <a:ext uri="{FF2B5EF4-FFF2-40B4-BE49-F238E27FC236}">
                <a16:creationId xmlns:a16="http://schemas.microsoft.com/office/drawing/2014/main" id="{81D711CB-09F7-7A40-984A-A733DDD0B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ubstituent număr diapozitiv 3">
            <a:extLst>
              <a:ext uri="{FF2B5EF4-FFF2-40B4-BE49-F238E27FC236}">
                <a16:creationId xmlns:a16="http://schemas.microsoft.com/office/drawing/2014/main" id="{CCFC766F-4E95-CF0C-D11E-2F1C8300E4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107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ținut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4C0D3B2B-92B6-3435-AB4D-03BCE55577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0EF98FD-9DE3-C219-5D2A-92155CAD05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0335A2D2-BA15-D210-7A1E-425D71F728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33CD50EF-FC41-9BE5-5899-F30A6B1B3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3F543896-9E58-9AE5-2522-266AAC0475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7F975B8B-06CA-5AF6-1DB1-54EE313FF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0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ine cu legend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D0A93986-2F98-F03E-0A67-B4F5C35AA1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imagine 2">
            <a:extLst>
              <a:ext uri="{FF2B5EF4-FFF2-40B4-BE49-F238E27FC236}">
                <a16:creationId xmlns:a16="http://schemas.microsoft.com/office/drawing/2014/main" id="{FF2DB6D7-320F-6152-AB9E-380E49A260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ubstituent text 3">
            <a:extLst>
              <a:ext uri="{FF2B5EF4-FFF2-40B4-BE49-F238E27FC236}">
                <a16:creationId xmlns:a16="http://schemas.microsoft.com/office/drawing/2014/main" id="{CD47E47D-60F3-8BB1-1A46-8C948773DD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o-RO"/>
              <a:t>Faceţi clic pentru a edita Master stiluri text</a:t>
            </a:r>
          </a:p>
        </p:txBody>
      </p:sp>
      <p:sp>
        <p:nvSpPr>
          <p:cNvPr id="5" name="Substituent dată 4">
            <a:extLst>
              <a:ext uri="{FF2B5EF4-FFF2-40B4-BE49-F238E27FC236}">
                <a16:creationId xmlns:a16="http://schemas.microsoft.com/office/drawing/2014/main" id="{5111FDE4-0518-04CB-B40D-BF7A583275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6" name="Substituent subsol 5">
            <a:extLst>
              <a:ext uri="{FF2B5EF4-FFF2-40B4-BE49-F238E27FC236}">
                <a16:creationId xmlns:a16="http://schemas.microsoft.com/office/drawing/2014/main" id="{C2508809-4898-F56A-2508-DBC3C13000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stituent număr diapozitiv 6">
            <a:extLst>
              <a:ext uri="{FF2B5EF4-FFF2-40B4-BE49-F238E27FC236}">
                <a16:creationId xmlns:a16="http://schemas.microsoft.com/office/drawing/2014/main" id="{F5A91C1F-8CC0-B672-DC71-3DDE148D6F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1320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stituent titlu 1">
            <a:extLst>
              <a:ext uri="{FF2B5EF4-FFF2-40B4-BE49-F238E27FC236}">
                <a16:creationId xmlns:a16="http://schemas.microsoft.com/office/drawing/2014/main" id="{14C816E4-4A6B-CBD4-0B8B-E016AB7571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o-RO"/>
              <a:t>Faceți clic pentru a edita stilul de titlu coordonator</a:t>
            </a:r>
            <a:endParaRPr lang="en-US"/>
          </a:p>
        </p:txBody>
      </p:sp>
      <p:sp>
        <p:nvSpPr>
          <p:cNvPr id="3" name="Substituent text 2">
            <a:extLst>
              <a:ext uri="{FF2B5EF4-FFF2-40B4-BE49-F238E27FC236}">
                <a16:creationId xmlns:a16="http://schemas.microsoft.com/office/drawing/2014/main" id="{EAF934FA-A23F-6DDA-84CC-EC4FC1771D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o-RO"/>
              <a:t>Faceţi clic pentru a edita Master stiluri text</a:t>
            </a:r>
          </a:p>
          <a:p>
            <a:pPr lvl="1"/>
            <a:r>
              <a:rPr lang="ro-RO"/>
              <a:t>al doilea nivel</a:t>
            </a:r>
          </a:p>
          <a:p>
            <a:pPr lvl="2"/>
            <a:r>
              <a:rPr lang="ro-RO"/>
              <a:t>al treilea nivel</a:t>
            </a:r>
          </a:p>
          <a:p>
            <a:pPr lvl="3"/>
            <a:r>
              <a:rPr lang="ro-RO"/>
              <a:t>al patrulea nivel</a:t>
            </a:r>
          </a:p>
          <a:p>
            <a:pPr lvl="4"/>
            <a:r>
              <a:rPr lang="ro-RO"/>
              <a:t>al cincilea nivel</a:t>
            </a:r>
            <a:endParaRPr lang="en-US"/>
          </a:p>
        </p:txBody>
      </p:sp>
      <p:sp>
        <p:nvSpPr>
          <p:cNvPr id="4" name="Substituent dată 3">
            <a:extLst>
              <a:ext uri="{FF2B5EF4-FFF2-40B4-BE49-F238E27FC236}">
                <a16:creationId xmlns:a16="http://schemas.microsoft.com/office/drawing/2014/main" id="{D78C76E8-935E-7C51-B659-4E2A83E933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B98D67-9637-4293-BBE8-AECDB691D8D1}" type="datetimeFigureOut">
              <a:rPr lang="en-US" smtClean="0"/>
              <a:t>7/9/2026</a:t>
            </a:fld>
            <a:endParaRPr lang="en-US"/>
          </a:p>
        </p:txBody>
      </p:sp>
      <p:sp>
        <p:nvSpPr>
          <p:cNvPr id="5" name="Substituent subsol 4">
            <a:extLst>
              <a:ext uri="{FF2B5EF4-FFF2-40B4-BE49-F238E27FC236}">
                <a16:creationId xmlns:a16="http://schemas.microsoft.com/office/drawing/2014/main" id="{9E81FE9C-CAFC-8E77-C273-81A14E1298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ubstituent număr diapozitiv 5">
            <a:extLst>
              <a:ext uri="{FF2B5EF4-FFF2-40B4-BE49-F238E27FC236}">
                <a16:creationId xmlns:a16="http://schemas.microsoft.com/office/drawing/2014/main" id="{5147FC13-788F-BCD0-6C7E-66533BB921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BBD50-BFA2-49C4-838D-68A812D28F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12926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0494B0EE-C532-F253-30CC-0710D9F7CB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/>
              <a:t>De la date la </a:t>
            </a:r>
            <a:r>
              <a:rPr lang="en-US" b="1" dirty="0" err="1"/>
              <a:t>incluziune</a:t>
            </a:r>
            <a:endParaRPr lang="en-US" b="1" dirty="0"/>
          </a:p>
        </p:txBody>
      </p:sp>
      <p:sp>
        <p:nvSpPr>
          <p:cNvPr id="3" name="Subtitlu 2">
            <a:extLst>
              <a:ext uri="{FF2B5EF4-FFF2-40B4-BE49-F238E27FC236}">
                <a16:creationId xmlns:a16="http://schemas.microsoft.com/office/drawing/2014/main" id="{37F16EE2-D924-7E48-23F1-7441D34EDAE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r>
              <a:rPr lang="ro-RO" sz="1800" i="1" dirty="0"/>
              <a:t>Gelu Duminică, sociolog</a:t>
            </a:r>
          </a:p>
          <a:p>
            <a:pPr algn="r"/>
            <a:r>
              <a:rPr lang="ro-RO" sz="1800" i="1" dirty="0"/>
              <a:t>Director executiv Fundația Agenția Împreună</a:t>
            </a:r>
          </a:p>
          <a:p>
            <a:pPr algn="r"/>
            <a:endParaRPr lang="ro-RO" dirty="0"/>
          </a:p>
          <a:p>
            <a:pPr algn="r"/>
            <a:r>
              <a:rPr lang="ro-RO" b="1" dirty="0"/>
              <a:t>INS, 10 iulie 2026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3792500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3E97BD67-2396-A960-874D-2F2BED793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dirty="0" err="1">
                <a:latin typeface="Arial" panose="020B0604020202020204" pitchFamily="34" charset="0"/>
              </a:rPr>
              <a:t>Datele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despre</a:t>
            </a:r>
            <a:r>
              <a:rPr lang="en-US" altLang="en-US" b="1" dirty="0">
                <a:latin typeface="Arial" panose="020B0604020202020204" pitchFamily="34" charset="0"/>
              </a:rPr>
              <a:t> </a:t>
            </a:r>
            <a:r>
              <a:rPr lang="en-US" altLang="en-US" b="1" dirty="0" err="1">
                <a:latin typeface="Arial" panose="020B0604020202020204" pitchFamily="34" charset="0"/>
              </a:rPr>
              <a:t>populație</a:t>
            </a:r>
            <a:endParaRPr lang="en-US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86A525D-6B64-8A57-583D-6F317639F41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477803"/>
            <a:ext cx="908453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ro-RO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”</a:t>
            </a:r>
            <a:r>
              <a:rPr lang="ro-RO" altLang="en-US" sz="2400" dirty="0">
                <a:latin typeface="Arial" panose="020B0604020202020204" pitchFamily="34" charset="0"/>
              </a:rPr>
              <a:t>U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nde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suntem</a:t>
            </a:r>
            <a:r>
              <a:rPr kumimoji="0" lang="ro-RO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”</a:t>
            </a:r>
            <a:r>
              <a:rPr lang="ro-RO" altLang="en-US" sz="2400" dirty="0">
                <a:latin typeface="Arial" panose="020B0604020202020204" pitchFamily="34" charset="0"/>
              </a:rPr>
              <a:t> nu e totuna cu ”cine suntem”</a:t>
            </a: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ro-RO" altLang="en-US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spatele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fiecărui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procent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există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un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copil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familie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o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comunitate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ro-RO" altLang="en-US" sz="2400" dirty="0"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Politicile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publice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devin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relevante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abia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când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transformă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oportunități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98493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7C681E6F-099D-C6F0-3091-11478FF13C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Ce ne spun datele despre vulnerabilitate</a:t>
            </a:r>
            <a:r>
              <a:rPr lang="ro-RO" b="1" dirty="0"/>
              <a:t>?</a:t>
            </a:r>
            <a:endParaRPr lang="en-US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755C78FA-E57D-A901-E5FB-DC1CE6525B83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523969"/>
            <a:ext cx="10956846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Copiii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din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vulnerabile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au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șanse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4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ori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mai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mari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abandoneze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școala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lang="ro-RO" altLang="en-US" sz="2400" dirty="0">
                <a:latin typeface="Arial" panose="020B0604020202020204" pitchFamily="34" charset="0"/>
              </a:rPr>
              <a:t>Disparitățile sunt rezultate ale structurii sociale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România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nu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își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permite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să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piardă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niciun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copil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 la diagnostic →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intervenție</a:t>
            </a:r>
            <a:r>
              <a:rPr kumimoji="0" lang="en-US" altLang="en-US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integrată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5513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59B995FA-4051-5260-48BB-8CF9F8773B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br>
              <a:rPr lang="ro-RO" b="1" dirty="0"/>
            </a:br>
            <a:r>
              <a:rPr lang="en-US" b="1" dirty="0"/>
              <a:t>De la date la </a:t>
            </a:r>
            <a:r>
              <a:rPr lang="en-US" b="1" dirty="0" err="1"/>
              <a:t>incluziune</a:t>
            </a:r>
            <a:r>
              <a:rPr lang="en-US" b="1" dirty="0"/>
              <a:t> </a:t>
            </a:r>
            <a:br>
              <a:rPr lang="ro-RO" b="1" dirty="0"/>
            </a:br>
            <a:r>
              <a:rPr lang="en-US" b="1" dirty="0"/>
              <a:t>(</a:t>
            </a:r>
            <a:r>
              <a:rPr lang="en-US" b="1" dirty="0" err="1"/>
              <a:t>Centrul</a:t>
            </a:r>
            <a:r>
              <a:rPr lang="en-US" b="1" dirty="0"/>
              <a:t> </a:t>
            </a:r>
            <a:r>
              <a:rPr lang="en-US" b="1" dirty="0" err="1"/>
              <a:t>Comunitar</a:t>
            </a:r>
            <a:r>
              <a:rPr lang="en-US" b="1" dirty="0"/>
              <a:t> </a:t>
            </a:r>
            <a:r>
              <a:rPr lang="en-US" b="1" dirty="0" err="1"/>
              <a:t>Interetnic</a:t>
            </a:r>
            <a:r>
              <a:rPr lang="ro-RO" b="1" dirty="0"/>
              <a:t> ”Împreună”</a:t>
            </a:r>
            <a:r>
              <a:rPr lang="en-US" b="1" dirty="0"/>
              <a:t>)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E35E8DF3-ED1A-C2A0-B3CC-3EEE01B757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400" b="1" i="1" dirty="0" err="1">
                <a:effectLst/>
              </a:rPr>
              <a:t>Infrastructură</a:t>
            </a:r>
            <a:r>
              <a:rPr lang="en-US" sz="2400" b="1" i="1" dirty="0">
                <a:effectLst/>
              </a:rPr>
              <a:t> </a:t>
            </a:r>
            <a:r>
              <a:rPr lang="en-US" sz="2400" b="1" i="1" dirty="0" err="1">
                <a:effectLst/>
              </a:rPr>
              <a:t>comunitară</a:t>
            </a:r>
            <a:r>
              <a:rPr lang="en-US" sz="2400" b="1" i="1" dirty="0">
                <a:effectLst/>
              </a:rPr>
              <a:t> de </a:t>
            </a:r>
            <a:r>
              <a:rPr lang="en-US" sz="2400" b="1" i="1" dirty="0" err="1">
                <a:effectLst/>
              </a:rPr>
              <a:t>egalitate</a:t>
            </a:r>
            <a:r>
              <a:rPr lang="en-US" sz="2400" b="1" i="1" dirty="0">
                <a:effectLst/>
              </a:rPr>
              <a:t>.</a:t>
            </a:r>
            <a:endParaRPr lang="ro-RO" sz="2400" b="1" i="1" dirty="0">
              <a:effectLst/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err="1">
                <a:effectLst/>
              </a:rPr>
              <a:t>Mentorat</a:t>
            </a:r>
            <a:r>
              <a:rPr lang="en-US" sz="2400" dirty="0">
                <a:effectLst/>
              </a:rPr>
              <a:t> &amp; </a:t>
            </a:r>
            <a:r>
              <a:rPr lang="en-US" sz="2400" b="1" dirty="0" err="1">
                <a:effectLst/>
              </a:rPr>
              <a:t>meditații</a:t>
            </a:r>
            <a:r>
              <a:rPr lang="en-US" sz="2400" dirty="0">
                <a:effectLst/>
              </a:rPr>
              <a:t> → </a:t>
            </a:r>
            <a:r>
              <a:rPr lang="en-US" sz="2400" dirty="0" err="1">
                <a:effectLst/>
              </a:rPr>
              <a:t>reducerea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disparităților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educaționale</a:t>
            </a:r>
            <a:r>
              <a:rPr lang="en-US" sz="2400" dirty="0">
                <a:effectLst/>
              </a:rPr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err="1">
                <a:effectLst/>
              </a:rPr>
              <a:t>Sprijin</a:t>
            </a:r>
            <a:r>
              <a:rPr lang="en-US" sz="2400" b="1" dirty="0">
                <a:effectLst/>
              </a:rPr>
              <a:t> socio‑</a:t>
            </a:r>
            <a:r>
              <a:rPr lang="en-US" sz="2400" b="1" dirty="0" err="1">
                <a:effectLst/>
              </a:rPr>
              <a:t>emoțional</a:t>
            </a:r>
            <a:r>
              <a:rPr lang="en-US" sz="2400" dirty="0">
                <a:effectLst/>
              </a:rPr>
              <a:t> → </a:t>
            </a:r>
            <a:r>
              <a:rPr lang="en-US" sz="2400" dirty="0" err="1">
                <a:effectLst/>
              </a:rPr>
              <a:t>stima</a:t>
            </a:r>
            <a:r>
              <a:rPr lang="en-US" sz="2400" dirty="0">
                <a:effectLst/>
              </a:rPr>
              <a:t> de sine, </a:t>
            </a:r>
            <a:r>
              <a:rPr lang="en-US" sz="2400" dirty="0" err="1">
                <a:effectLst/>
              </a:rPr>
              <a:t>identitate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reziliență</a:t>
            </a:r>
            <a:r>
              <a:rPr lang="en-US" sz="2400" dirty="0">
                <a:effectLst/>
              </a:rPr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err="1">
                <a:effectLst/>
              </a:rPr>
              <a:t>Lucru</a:t>
            </a:r>
            <a:r>
              <a:rPr lang="en-US" sz="2400" b="1" dirty="0">
                <a:effectLst/>
              </a:rPr>
              <a:t> cu </a:t>
            </a:r>
            <a:r>
              <a:rPr lang="en-US" sz="2400" b="1" dirty="0" err="1">
                <a:effectLst/>
              </a:rPr>
              <a:t>părinții</a:t>
            </a:r>
            <a:r>
              <a:rPr lang="en-US" sz="2400" dirty="0">
                <a:effectLst/>
              </a:rPr>
              <a:t> → capacitate </a:t>
            </a:r>
            <a:r>
              <a:rPr lang="en-US" sz="2400" dirty="0" err="1">
                <a:effectLst/>
              </a:rPr>
              <a:t>parentală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relație</a:t>
            </a:r>
            <a:r>
              <a:rPr lang="en-US" sz="2400" dirty="0">
                <a:effectLst/>
              </a:rPr>
              <a:t> cu </a:t>
            </a:r>
            <a:r>
              <a:rPr lang="en-US" sz="2400" dirty="0" err="1">
                <a:effectLst/>
              </a:rPr>
              <a:t>școala</a:t>
            </a:r>
            <a:r>
              <a:rPr lang="en-US" sz="2400" dirty="0">
                <a:effectLst/>
              </a:rPr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b="1" dirty="0" err="1">
                <a:effectLst/>
              </a:rPr>
              <a:t>Parteneriat</a:t>
            </a:r>
            <a:r>
              <a:rPr lang="en-US" sz="2400" b="1" dirty="0">
                <a:effectLst/>
              </a:rPr>
              <a:t> cu </a:t>
            </a:r>
            <a:r>
              <a:rPr lang="en-US" sz="2400" b="1" dirty="0" err="1">
                <a:effectLst/>
              </a:rPr>
              <a:t>școlile</a:t>
            </a:r>
            <a:r>
              <a:rPr lang="en-US" sz="2400" dirty="0">
                <a:effectLst/>
              </a:rPr>
              <a:t> → </a:t>
            </a:r>
            <a:r>
              <a:rPr lang="en-US" sz="2400" dirty="0" err="1">
                <a:effectLst/>
              </a:rPr>
              <a:t>practici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incluzive</a:t>
            </a:r>
            <a:r>
              <a:rPr lang="en-US" sz="2400" dirty="0">
                <a:effectLst/>
              </a:rPr>
              <a:t>, </a:t>
            </a:r>
            <a:r>
              <a:rPr lang="en-US" sz="2400" dirty="0" err="1">
                <a:effectLst/>
              </a:rPr>
              <a:t>reducerea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conflictelor</a:t>
            </a:r>
            <a:r>
              <a:rPr lang="en-US" sz="2400" dirty="0">
                <a:effectLst/>
              </a:rPr>
              <a:t>.</a:t>
            </a:r>
            <a:endParaRPr lang="en-US" sz="2400" dirty="0"/>
          </a:p>
          <a:p>
            <a:pPr marL="0" indent="0">
              <a:buNone/>
            </a:pPr>
            <a:r>
              <a:rPr lang="en-US" sz="2400" dirty="0" err="1">
                <a:effectLst/>
              </a:rPr>
              <a:t>Spații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sigure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unde</a:t>
            </a:r>
            <a:r>
              <a:rPr lang="en-US" sz="2400" dirty="0">
                <a:effectLst/>
              </a:rPr>
              <a:t> </a:t>
            </a:r>
            <a:r>
              <a:rPr lang="ro-RO" sz="2400" dirty="0">
                <a:effectLst/>
              </a:rPr>
              <a:t>copiii </a:t>
            </a:r>
            <a:r>
              <a:rPr lang="ro-RO" sz="2400" b="1" dirty="0"/>
              <a:t>r</a:t>
            </a:r>
            <a:r>
              <a:rPr lang="en-US" sz="2400" b="1" dirty="0">
                <a:effectLst/>
              </a:rPr>
              <a:t>om</a:t>
            </a:r>
            <a:r>
              <a:rPr lang="ro-RO" sz="2400" b="1" dirty="0">
                <a:effectLst/>
              </a:rPr>
              <a:t>i</a:t>
            </a:r>
            <a:r>
              <a:rPr lang="en-US" sz="2400" b="1" dirty="0">
                <a:effectLst/>
              </a:rPr>
              <a:t> </a:t>
            </a:r>
            <a:r>
              <a:rPr lang="en-US" sz="2400" b="1" dirty="0" err="1">
                <a:effectLst/>
              </a:rPr>
              <a:t>și</a:t>
            </a:r>
            <a:r>
              <a:rPr lang="en-US" sz="2400" b="1" dirty="0">
                <a:effectLst/>
              </a:rPr>
              <a:t> </a:t>
            </a:r>
            <a:r>
              <a:rPr lang="ro-RO" sz="2400" b="1" dirty="0"/>
              <a:t>ne-r</a:t>
            </a:r>
            <a:r>
              <a:rPr lang="en-US" sz="2400" b="1" dirty="0">
                <a:effectLst/>
              </a:rPr>
              <a:t>om</a:t>
            </a:r>
            <a:r>
              <a:rPr lang="ro-RO" sz="2400" b="1" dirty="0">
                <a:effectLst/>
              </a:rPr>
              <a:t>i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lucrează</a:t>
            </a:r>
            <a:r>
              <a:rPr lang="ro-RO" sz="2400" dirty="0">
                <a:effectLst/>
              </a:rPr>
              <a:t> și se dezvoltă</a:t>
            </a:r>
            <a:r>
              <a:rPr lang="en-US" sz="2400" dirty="0">
                <a:effectLst/>
              </a:rPr>
              <a:t> </a:t>
            </a:r>
            <a:r>
              <a:rPr lang="en-US" sz="2400" dirty="0" err="1">
                <a:effectLst/>
              </a:rPr>
              <a:t>împreună</a:t>
            </a:r>
            <a:r>
              <a:rPr lang="en-US" sz="2400" dirty="0">
                <a:effectLst/>
              </a:rPr>
              <a:t>.</a:t>
            </a:r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018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C2BA7C81-FF4A-1AA3-C560-8609044D5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 </a:t>
            </a:r>
            <a:r>
              <a:rPr lang="en-US" b="1" dirty="0" err="1"/>
              <a:t>ce</a:t>
            </a:r>
            <a:r>
              <a:rPr lang="en-US" b="1" dirty="0"/>
              <a:t> </a:t>
            </a:r>
            <a:r>
              <a:rPr lang="en-US" b="1" dirty="0" err="1"/>
              <a:t>contează</a:t>
            </a:r>
            <a:r>
              <a:rPr lang="en-US" b="1" dirty="0"/>
              <a:t> </a:t>
            </a:r>
            <a:r>
              <a:rPr lang="en-US" b="1" dirty="0" err="1"/>
              <a:t>incluziunea</a:t>
            </a:r>
            <a:r>
              <a:rPr lang="en-US" b="1" dirty="0"/>
              <a:t> </a:t>
            </a:r>
            <a:r>
              <a:rPr lang="en-US" b="1" dirty="0" err="1"/>
              <a:t>pentru</a:t>
            </a:r>
            <a:r>
              <a:rPr lang="en-US" b="1" dirty="0"/>
              <a:t> </a:t>
            </a:r>
            <a:r>
              <a:rPr lang="en-US" b="1" dirty="0" err="1"/>
              <a:t>viitorul</a:t>
            </a:r>
            <a:r>
              <a:rPr lang="en-US" b="1" dirty="0"/>
              <a:t> </a:t>
            </a:r>
            <a:r>
              <a:rPr lang="en-US" b="1" dirty="0" err="1"/>
              <a:t>populației</a:t>
            </a:r>
            <a:r>
              <a:rPr lang="ro-RO" b="1" dirty="0"/>
              <a:t>?</a:t>
            </a:r>
            <a:endParaRPr lang="en-US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367E1756-085E-A416-EA31-0B8BB55F7CF2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2293136"/>
            <a:ext cx="11312712" cy="3416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Natalitate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scăzută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migrație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ridicată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îmbătrânirea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populației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Fiecare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copil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care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rămâne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urmă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=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pierdere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pentru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viitorul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României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Incluziunea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crește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capitalul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uman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reduce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costurile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sociale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întărește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comunitățile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o-RO" altLang="en-US" sz="24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Interculturalitatea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este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resursă</a:t>
            </a:r>
            <a:endParaRPr lang="ro-RO" alt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pt-BR" sz="2400" dirty="0">
                <a:latin typeface="Arial" panose="020B0604020202020204" pitchFamily="34" charset="0"/>
                <a:cs typeface="Arial" panose="020B0604020202020204" pitchFamily="34" charset="0"/>
              </a:rPr>
              <a:t>Incluziunea este o investiție demografică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1138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u 1">
            <a:extLst>
              <a:ext uri="{FF2B5EF4-FFF2-40B4-BE49-F238E27FC236}">
                <a16:creationId xmlns:a16="http://schemas.microsoft.com/office/drawing/2014/main" id="{2DA6E923-2534-5B7F-51D7-8828908311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De la date la </a:t>
            </a:r>
            <a:r>
              <a:rPr lang="en-US" b="1" dirty="0" err="1"/>
              <a:t>demnitate</a:t>
            </a:r>
            <a:r>
              <a:rPr lang="ro-RO" b="1" dirty="0"/>
              <a:t> </a:t>
            </a:r>
            <a:endParaRPr lang="en-US" b="1" dirty="0"/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09D0BB5E-32F1-9C85-B553-B45FB0B81555}"/>
              </a:ext>
            </a:extLst>
          </p:cNvPr>
          <p:cNvSpPr>
            <a:spLocks noGrp="1" noChangeArrowheads="1"/>
          </p:cNvSpPr>
          <p:nvPr>
            <p:ph idx="1"/>
          </p:nvPr>
        </p:nvSpPr>
        <p:spPr bwMode="auto">
          <a:xfrm>
            <a:off x="838200" y="1923803"/>
            <a:ext cx="10995734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Incluziunea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se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construiește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împreună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copii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părinți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școli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comunități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instituții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, </a:t>
            </a: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mediul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privat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Demnitatea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începe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când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transformăm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datele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în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oportunități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reale</a:t>
            </a:r>
            <a:r>
              <a:rPr kumimoji="0" lang="ro-RO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dezvoltare.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Modelul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Centrului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Comunitar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Interetnic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=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infrastructură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de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egalitate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replicabilă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la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nivel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național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și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european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.</a:t>
            </a:r>
            <a:endParaRPr kumimoji="0" lang="ro-RO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tabLst/>
            </a:pPr>
            <a:endParaRPr lang="ro-RO" altLang="en-US" sz="2400" dirty="0">
              <a:latin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Datele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arată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unde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suntem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  <a:t>Politicile de i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ncluziunea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  <a:t>implementate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arată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cine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vrem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să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latin typeface="Arial" panose="020B0604020202020204" pitchFamily="34" charset="0"/>
                <a:cs typeface="Arial" panose="020B0604020202020204" pitchFamily="34" charset="0"/>
              </a:rPr>
              <a:t>fim</a:t>
            </a:r>
            <a:r>
              <a:rPr lang="ro-RO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kumimoji="0" lang="en-US" altLang="en-US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768128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stituent conținut 2">
            <a:extLst>
              <a:ext uri="{FF2B5EF4-FFF2-40B4-BE49-F238E27FC236}">
                <a16:creationId xmlns:a16="http://schemas.microsoft.com/office/drawing/2014/main" id="{06FA7F9E-A765-811F-89A0-D1EDD40B0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ro-RO" dirty="0"/>
          </a:p>
          <a:p>
            <a:pPr marL="0" indent="0" algn="ctr">
              <a:buNone/>
            </a:pPr>
            <a:endParaRPr lang="ro-RO" dirty="0"/>
          </a:p>
          <a:p>
            <a:pPr marL="0" indent="0" algn="ctr">
              <a:buNone/>
            </a:pPr>
            <a:endParaRPr lang="ro-RO" dirty="0"/>
          </a:p>
          <a:p>
            <a:pPr marL="0" indent="0" algn="ctr">
              <a:buNone/>
            </a:pPr>
            <a:r>
              <a:rPr lang="ro-RO" sz="3600" b="1" dirty="0">
                <a:latin typeface="Arial" panose="020B0604020202020204" pitchFamily="34" charset="0"/>
                <a:cs typeface="Arial" panose="020B0604020202020204" pitchFamily="34" charset="0"/>
              </a:rPr>
              <a:t>Mulțumesc!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18329055"/>
      </p:ext>
    </p:extLst>
  </p:cSld>
  <p:clrMapOvr>
    <a:masterClrMapping/>
  </p:clrMapOvr>
</p:sld>
</file>

<file path=ppt/theme/theme1.xml><?xml version="1.0" encoding="utf-8"?>
<a:theme xmlns:a="http://schemas.openxmlformats.org/drawingml/2006/main" name="Temă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303</Words>
  <Application>Microsoft Office PowerPoint</Application>
  <PresentationFormat>Ecran lat</PresentationFormat>
  <Paragraphs>55</Paragraphs>
  <Slides>7</Slides>
  <Notes>0</Notes>
  <HiddenSlides>0</HiddenSlides>
  <MMClips>0</MMClips>
  <ScaleCrop>false</ScaleCrop>
  <HeadingPairs>
    <vt:vector size="6" baseType="variant">
      <vt:variant>
        <vt:lpstr>Fonturi utilizate</vt:lpstr>
      </vt:variant>
      <vt:variant>
        <vt:i4>3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Temă Office</vt:lpstr>
      <vt:lpstr>De la date la incluziune</vt:lpstr>
      <vt:lpstr>Datele despre populație</vt:lpstr>
      <vt:lpstr>Ce ne spun datele despre vulnerabilitate?</vt:lpstr>
      <vt:lpstr> De la date la incluziune  (Centrul Comunitar Interetnic ”Împreună”) </vt:lpstr>
      <vt:lpstr>De ce contează incluziunea pentru viitorul populației?</vt:lpstr>
      <vt:lpstr>De la date la demnitate </vt:lpstr>
      <vt:lpstr>Prezentare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Gelu Duminica</dc:creator>
  <cp:lastModifiedBy>Gelu Duminica</cp:lastModifiedBy>
  <cp:revision>1</cp:revision>
  <dcterms:created xsi:type="dcterms:W3CDTF">2026-07-09T11:30:25Z</dcterms:created>
  <dcterms:modified xsi:type="dcterms:W3CDTF">2026-07-09T11:30:39Z</dcterms:modified>
</cp:coreProperties>
</file>