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9"/>
  </p:notesMasterIdLst>
  <p:sldIdLst>
    <p:sldId id="256" r:id="rId3"/>
    <p:sldId id="333" r:id="rId4"/>
    <p:sldId id="334" r:id="rId5"/>
    <p:sldId id="335" r:id="rId6"/>
    <p:sldId id="259" r:id="rId7"/>
    <p:sldId id="332" r:id="rId8"/>
    <p:sldId id="258" r:id="rId9"/>
    <p:sldId id="331" r:id="rId10"/>
    <p:sldId id="325" r:id="rId11"/>
    <p:sldId id="262" r:id="rId12"/>
    <p:sldId id="326" r:id="rId13"/>
    <p:sldId id="328" r:id="rId14"/>
    <p:sldId id="327" r:id="rId15"/>
    <p:sldId id="336" r:id="rId16"/>
    <p:sldId id="338" r:id="rId17"/>
    <p:sldId id="329" r:id="rId18"/>
  </p:sldIdLst>
  <p:sldSz cx="9144000" cy="5145088"/>
  <p:notesSz cx="6797675" cy="9926638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007C80"/>
    <a:srgbClr val="FF8200"/>
    <a:srgbClr val="276696"/>
    <a:srgbClr val="354B5E"/>
    <a:srgbClr val="6D6E7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4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CERINTE_2026\Ziua%20statisticii\Rata%20mortalitatii%20si%20natalitatii%201990-2025_M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Chart%20in%20Microsoft%20PowerPoint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770142121911481E-2"/>
          <c:y val="3.5816031224810842E-2"/>
          <c:w val="0.90409170507559877"/>
          <c:h val="0.78990955896304804"/>
        </c:manualLayout>
      </c:layout>
      <c:lineChart>
        <c:grouping val="standard"/>
        <c:varyColors val="0"/>
        <c:ser>
          <c:idx val="0"/>
          <c:order val="0"/>
          <c:tx>
            <c:strRef>
              <c:f>Sheet3!$B$3</c:f>
              <c:strCache>
                <c:ptCount val="1"/>
                <c:pt idx="0">
                  <c:v>Mortalitate generala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Sheet3!$A$4:$A$99</c:f>
              <c:numCache>
                <c:formatCode>General</c:formatCode>
                <c:ptCount val="96"/>
                <c:pt idx="0">
                  <c:v>1930</c:v>
                </c:pt>
                <c:pt idx="1">
                  <c:v>1931</c:v>
                </c:pt>
                <c:pt idx="2">
                  <c:v>1932</c:v>
                </c:pt>
                <c:pt idx="3">
                  <c:v>1933</c:v>
                </c:pt>
                <c:pt idx="4">
                  <c:v>1934</c:v>
                </c:pt>
                <c:pt idx="5">
                  <c:v>1935</c:v>
                </c:pt>
                <c:pt idx="6">
                  <c:v>1936</c:v>
                </c:pt>
                <c:pt idx="7">
                  <c:v>1937</c:v>
                </c:pt>
                <c:pt idx="8">
                  <c:v>1938</c:v>
                </c:pt>
                <c:pt idx="9">
                  <c:v>1939</c:v>
                </c:pt>
                <c:pt idx="10">
                  <c:v>1940</c:v>
                </c:pt>
                <c:pt idx="11">
                  <c:v>1941</c:v>
                </c:pt>
                <c:pt idx="12">
                  <c:v>1942</c:v>
                </c:pt>
                <c:pt idx="13">
                  <c:v>1943</c:v>
                </c:pt>
                <c:pt idx="14">
                  <c:v>1944</c:v>
                </c:pt>
                <c:pt idx="15">
                  <c:v>1945</c:v>
                </c:pt>
                <c:pt idx="16">
                  <c:v>1946</c:v>
                </c:pt>
                <c:pt idx="17">
                  <c:v>1947</c:v>
                </c:pt>
                <c:pt idx="18">
                  <c:v>1948</c:v>
                </c:pt>
                <c:pt idx="19">
                  <c:v>1949</c:v>
                </c:pt>
                <c:pt idx="20">
                  <c:v>1950</c:v>
                </c:pt>
                <c:pt idx="21">
                  <c:v>1951</c:v>
                </c:pt>
                <c:pt idx="22">
                  <c:v>1952</c:v>
                </c:pt>
                <c:pt idx="23">
                  <c:v>1953</c:v>
                </c:pt>
                <c:pt idx="24">
                  <c:v>1954</c:v>
                </c:pt>
                <c:pt idx="25">
                  <c:v>1955</c:v>
                </c:pt>
                <c:pt idx="26">
                  <c:v>1956</c:v>
                </c:pt>
                <c:pt idx="27">
                  <c:v>1957</c:v>
                </c:pt>
                <c:pt idx="28">
                  <c:v>1958</c:v>
                </c:pt>
                <c:pt idx="29">
                  <c:v>1959</c:v>
                </c:pt>
                <c:pt idx="30">
                  <c:v>1960</c:v>
                </c:pt>
                <c:pt idx="31">
                  <c:v>1961</c:v>
                </c:pt>
                <c:pt idx="32">
                  <c:v>1962</c:v>
                </c:pt>
                <c:pt idx="33">
                  <c:v>1963</c:v>
                </c:pt>
                <c:pt idx="34">
                  <c:v>1964</c:v>
                </c:pt>
                <c:pt idx="35">
                  <c:v>1965</c:v>
                </c:pt>
                <c:pt idx="36">
                  <c:v>1966</c:v>
                </c:pt>
                <c:pt idx="37">
                  <c:v>1967</c:v>
                </c:pt>
                <c:pt idx="38">
                  <c:v>1968</c:v>
                </c:pt>
                <c:pt idx="39">
                  <c:v>1969</c:v>
                </c:pt>
                <c:pt idx="40">
                  <c:v>1970</c:v>
                </c:pt>
                <c:pt idx="41">
                  <c:v>1971</c:v>
                </c:pt>
                <c:pt idx="42">
                  <c:v>1972</c:v>
                </c:pt>
                <c:pt idx="43">
                  <c:v>1973</c:v>
                </c:pt>
                <c:pt idx="44">
                  <c:v>1974</c:v>
                </c:pt>
                <c:pt idx="45">
                  <c:v>1975</c:v>
                </c:pt>
                <c:pt idx="46">
                  <c:v>1976</c:v>
                </c:pt>
                <c:pt idx="47">
                  <c:v>1977</c:v>
                </c:pt>
                <c:pt idx="48">
                  <c:v>1978</c:v>
                </c:pt>
                <c:pt idx="49">
                  <c:v>1979</c:v>
                </c:pt>
                <c:pt idx="50">
                  <c:v>1980</c:v>
                </c:pt>
                <c:pt idx="51">
                  <c:v>1981</c:v>
                </c:pt>
                <c:pt idx="52">
                  <c:v>1982</c:v>
                </c:pt>
                <c:pt idx="53">
                  <c:v>1983</c:v>
                </c:pt>
                <c:pt idx="54">
                  <c:v>1984</c:v>
                </c:pt>
                <c:pt idx="55">
                  <c:v>1985</c:v>
                </c:pt>
                <c:pt idx="56">
                  <c:v>1986</c:v>
                </c:pt>
                <c:pt idx="57">
                  <c:v>1987</c:v>
                </c:pt>
                <c:pt idx="58">
                  <c:v>1988</c:v>
                </c:pt>
                <c:pt idx="59">
                  <c:v>1989</c:v>
                </c:pt>
                <c:pt idx="60">
                  <c:v>1990</c:v>
                </c:pt>
                <c:pt idx="61">
                  <c:v>1991</c:v>
                </c:pt>
                <c:pt idx="62">
                  <c:v>1992</c:v>
                </c:pt>
                <c:pt idx="63">
                  <c:v>1993</c:v>
                </c:pt>
                <c:pt idx="64">
                  <c:v>1994</c:v>
                </c:pt>
                <c:pt idx="65">
                  <c:v>1995</c:v>
                </c:pt>
                <c:pt idx="66">
                  <c:v>1996</c:v>
                </c:pt>
                <c:pt idx="67">
                  <c:v>1997</c:v>
                </c:pt>
                <c:pt idx="68">
                  <c:v>1998</c:v>
                </c:pt>
                <c:pt idx="69">
                  <c:v>1999</c:v>
                </c:pt>
                <c:pt idx="70">
                  <c:v>2000</c:v>
                </c:pt>
                <c:pt idx="71">
                  <c:v>2001</c:v>
                </c:pt>
                <c:pt idx="72">
                  <c:v>2002</c:v>
                </c:pt>
                <c:pt idx="73">
                  <c:v>2003</c:v>
                </c:pt>
                <c:pt idx="74">
                  <c:v>2004</c:v>
                </c:pt>
                <c:pt idx="75">
                  <c:v>2005</c:v>
                </c:pt>
                <c:pt idx="76">
                  <c:v>2006</c:v>
                </c:pt>
                <c:pt idx="77">
                  <c:v>2007</c:v>
                </c:pt>
                <c:pt idx="78">
                  <c:v>2008</c:v>
                </c:pt>
                <c:pt idx="79">
                  <c:v>2009</c:v>
                </c:pt>
                <c:pt idx="80">
                  <c:v>2010</c:v>
                </c:pt>
                <c:pt idx="81">
                  <c:v>2011</c:v>
                </c:pt>
                <c:pt idx="82">
                  <c:v>2012</c:v>
                </c:pt>
                <c:pt idx="83">
                  <c:v>2013</c:v>
                </c:pt>
                <c:pt idx="84">
                  <c:v>2014</c:v>
                </c:pt>
                <c:pt idx="85">
                  <c:v>2015</c:v>
                </c:pt>
                <c:pt idx="86">
                  <c:v>2016</c:v>
                </c:pt>
                <c:pt idx="87">
                  <c:v>2017</c:v>
                </c:pt>
                <c:pt idx="88">
                  <c:v>2018</c:v>
                </c:pt>
                <c:pt idx="89">
                  <c:v>2019</c:v>
                </c:pt>
                <c:pt idx="90">
                  <c:v>2020</c:v>
                </c:pt>
                <c:pt idx="91">
                  <c:v>2021</c:v>
                </c:pt>
                <c:pt idx="92">
                  <c:v>2022</c:v>
                </c:pt>
                <c:pt idx="93">
                  <c:v>2023</c:v>
                </c:pt>
                <c:pt idx="94">
                  <c:v>2024</c:v>
                </c:pt>
                <c:pt idx="95">
                  <c:v>2025</c:v>
                </c:pt>
              </c:numCache>
            </c:numRef>
          </c:cat>
          <c:val>
            <c:numRef>
              <c:f>Sheet3!$B$4:$B$99</c:f>
              <c:numCache>
                <c:formatCode>General</c:formatCode>
                <c:ptCount val="96"/>
                <c:pt idx="0">
                  <c:v>19.3</c:v>
                </c:pt>
                <c:pt idx="1">
                  <c:v>20.5</c:v>
                </c:pt>
                <c:pt idx="2">
                  <c:v>21.1</c:v>
                </c:pt>
                <c:pt idx="3">
                  <c:v>18.5</c:v>
                </c:pt>
                <c:pt idx="4">
                  <c:v>19.899999999999999</c:v>
                </c:pt>
                <c:pt idx="5">
                  <c:v>20.100000000000001</c:v>
                </c:pt>
                <c:pt idx="6">
                  <c:v>19.3</c:v>
                </c:pt>
                <c:pt idx="7">
                  <c:v>18.899999999999999</c:v>
                </c:pt>
                <c:pt idx="8">
                  <c:v>19.100000000000001</c:v>
                </c:pt>
                <c:pt idx="9">
                  <c:v>18.2</c:v>
                </c:pt>
                <c:pt idx="10">
                  <c:v>18.899999999999999</c:v>
                </c:pt>
                <c:pt idx="16">
                  <c:v>18.8</c:v>
                </c:pt>
                <c:pt idx="17">
                  <c:v>22</c:v>
                </c:pt>
                <c:pt idx="18">
                  <c:v>15.6</c:v>
                </c:pt>
                <c:pt idx="19">
                  <c:v>13.7</c:v>
                </c:pt>
                <c:pt idx="20">
                  <c:v>12.4</c:v>
                </c:pt>
                <c:pt idx="21">
                  <c:v>12.8</c:v>
                </c:pt>
                <c:pt idx="22">
                  <c:v>11.7</c:v>
                </c:pt>
                <c:pt idx="23">
                  <c:v>11.6</c:v>
                </c:pt>
                <c:pt idx="24">
                  <c:v>11.5</c:v>
                </c:pt>
                <c:pt idx="25">
                  <c:v>9.6999999999999993</c:v>
                </c:pt>
                <c:pt idx="26">
                  <c:v>9.9</c:v>
                </c:pt>
                <c:pt idx="27">
                  <c:v>10.199999999999999</c:v>
                </c:pt>
                <c:pt idx="28">
                  <c:v>8.6999999999999993</c:v>
                </c:pt>
                <c:pt idx="29">
                  <c:v>10.199999999999999</c:v>
                </c:pt>
                <c:pt idx="30">
                  <c:v>8.6999999999999993</c:v>
                </c:pt>
                <c:pt idx="31">
                  <c:v>8.6999999999999993</c:v>
                </c:pt>
                <c:pt idx="32">
                  <c:v>9.1999999999999993</c:v>
                </c:pt>
                <c:pt idx="33">
                  <c:v>8.3000000000000007</c:v>
                </c:pt>
                <c:pt idx="34">
                  <c:v>8.1</c:v>
                </c:pt>
                <c:pt idx="35">
                  <c:v>8.6</c:v>
                </c:pt>
                <c:pt idx="36">
                  <c:v>8.1999999999999993</c:v>
                </c:pt>
                <c:pt idx="37">
                  <c:v>9.3000000000000007</c:v>
                </c:pt>
                <c:pt idx="38">
                  <c:v>9.6</c:v>
                </c:pt>
                <c:pt idx="39">
                  <c:v>10.1</c:v>
                </c:pt>
                <c:pt idx="40">
                  <c:v>9.5</c:v>
                </c:pt>
                <c:pt idx="41">
                  <c:v>9.5</c:v>
                </c:pt>
                <c:pt idx="42">
                  <c:v>9.1999999999999993</c:v>
                </c:pt>
                <c:pt idx="43">
                  <c:v>9.8000000000000007</c:v>
                </c:pt>
                <c:pt idx="44">
                  <c:v>9.1</c:v>
                </c:pt>
                <c:pt idx="45">
                  <c:v>9.3000000000000007</c:v>
                </c:pt>
                <c:pt idx="46">
                  <c:v>9.6</c:v>
                </c:pt>
                <c:pt idx="47">
                  <c:v>9.6</c:v>
                </c:pt>
                <c:pt idx="48">
                  <c:v>9.6999999999999993</c:v>
                </c:pt>
                <c:pt idx="49">
                  <c:v>9.9</c:v>
                </c:pt>
                <c:pt idx="50">
                  <c:v>10.4</c:v>
                </c:pt>
                <c:pt idx="51">
                  <c:v>10</c:v>
                </c:pt>
                <c:pt idx="52">
                  <c:v>10</c:v>
                </c:pt>
                <c:pt idx="53">
                  <c:v>10.4</c:v>
                </c:pt>
                <c:pt idx="54">
                  <c:v>10.3</c:v>
                </c:pt>
                <c:pt idx="55">
                  <c:v>10.9</c:v>
                </c:pt>
                <c:pt idx="56">
                  <c:v>10.6</c:v>
                </c:pt>
                <c:pt idx="57">
                  <c:v>11.1</c:v>
                </c:pt>
                <c:pt idx="58">
                  <c:v>11</c:v>
                </c:pt>
                <c:pt idx="59">
                  <c:v>10.7</c:v>
                </c:pt>
                <c:pt idx="60">
                  <c:v>10.6</c:v>
                </c:pt>
                <c:pt idx="61">
                  <c:v>10.9</c:v>
                </c:pt>
                <c:pt idx="62">
                  <c:v>11.4</c:v>
                </c:pt>
                <c:pt idx="63">
                  <c:v>11.4</c:v>
                </c:pt>
                <c:pt idx="64">
                  <c:v>11.5</c:v>
                </c:pt>
                <c:pt idx="65">
                  <c:v>11.8</c:v>
                </c:pt>
                <c:pt idx="66">
                  <c:v>12.5</c:v>
                </c:pt>
                <c:pt idx="67">
                  <c:v>12.2</c:v>
                </c:pt>
                <c:pt idx="68">
                  <c:v>11.8</c:v>
                </c:pt>
                <c:pt idx="69">
                  <c:v>11.6</c:v>
                </c:pt>
                <c:pt idx="70">
                  <c:v>11.2</c:v>
                </c:pt>
                <c:pt idx="71">
                  <c:v>11.4</c:v>
                </c:pt>
                <c:pt idx="72">
                  <c:v>11.9</c:v>
                </c:pt>
                <c:pt idx="73">
                  <c:v>11.7</c:v>
                </c:pt>
                <c:pt idx="74">
                  <c:v>11.4</c:v>
                </c:pt>
                <c:pt idx="75">
                  <c:v>11.6</c:v>
                </c:pt>
                <c:pt idx="76">
                  <c:v>11.4</c:v>
                </c:pt>
                <c:pt idx="77">
                  <c:v>11.2</c:v>
                </c:pt>
                <c:pt idx="78">
                  <c:v>11.2</c:v>
                </c:pt>
                <c:pt idx="79">
                  <c:v>11.4</c:v>
                </c:pt>
                <c:pt idx="80">
                  <c:v>11.5</c:v>
                </c:pt>
                <c:pt idx="81">
                  <c:v>11.2</c:v>
                </c:pt>
                <c:pt idx="82">
                  <c:v>11.4</c:v>
                </c:pt>
                <c:pt idx="83">
                  <c:v>11.2</c:v>
                </c:pt>
                <c:pt idx="84">
                  <c:v>11.5</c:v>
                </c:pt>
                <c:pt idx="85">
                  <c:v>11.8</c:v>
                </c:pt>
                <c:pt idx="86">
                  <c:v>11.6</c:v>
                </c:pt>
                <c:pt idx="87">
                  <c:v>11.8</c:v>
                </c:pt>
                <c:pt idx="88" formatCode="0.0">
                  <c:v>12</c:v>
                </c:pt>
                <c:pt idx="89">
                  <c:v>11.8</c:v>
                </c:pt>
                <c:pt idx="90">
                  <c:v>13.5</c:v>
                </c:pt>
                <c:pt idx="91">
                  <c:v>15.2</c:v>
                </c:pt>
                <c:pt idx="92">
                  <c:v>12.5</c:v>
                </c:pt>
                <c:pt idx="93">
                  <c:v>11.2</c:v>
                </c:pt>
                <c:pt idx="94">
                  <c:v>11.3</c:v>
                </c:pt>
                <c:pt idx="95">
                  <c:v>11.1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EE6-4CD4-B952-8B9E7A3AB6F6}"/>
            </c:ext>
          </c:extLst>
        </c:ser>
        <c:ser>
          <c:idx val="1"/>
          <c:order val="1"/>
          <c:tx>
            <c:strRef>
              <c:f>Sheet3!$C$3</c:f>
              <c:strCache>
                <c:ptCount val="1"/>
                <c:pt idx="0">
                  <c:v>Natalitate</c:v>
                </c:pt>
              </c:strCache>
            </c:strRef>
          </c:tx>
          <c:spPr>
            <a:ln w="28575" cap="rnd">
              <a:solidFill>
                <a:schemeClr val="accent2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Sheet3!$A$4:$A$99</c:f>
              <c:numCache>
                <c:formatCode>General</c:formatCode>
                <c:ptCount val="96"/>
                <c:pt idx="0">
                  <c:v>1930</c:v>
                </c:pt>
                <c:pt idx="1">
                  <c:v>1931</c:v>
                </c:pt>
                <c:pt idx="2">
                  <c:v>1932</c:v>
                </c:pt>
                <c:pt idx="3">
                  <c:v>1933</c:v>
                </c:pt>
                <c:pt idx="4">
                  <c:v>1934</c:v>
                </c:pt>
                <c:pt idx="5">
                  <c:v>1935</c:v>
                </c:pt>
                <c:pt idx="6">
                  <c:v>1936</c:v>
                </c:pt>
                <c:pt idx="7">
                  <c:v>1937</c:v>
                </c:pt>
                <c:pt idx="8">
                  <c:v>1938</c:v>
                </c:pt>
                <c:pt idx="9">
                  <c:v>1939</c:v>
                </c:pt>
                <c:pt idx="10">
                  <c:v>1940</c:v>
                </c:pt>
                <c:pt idx="11">
                  <c:v>1941</c:v>
                </c:pt>
                <c:pt idx="12">
                  <c:v>1942</c:v>
                </c:pt>
                <c:pt idx="13">
                  <c:v>1943</c:v>
                </c:pt>
                <c:pt idx="14">
                  <c:v>1944</c:v>
                </c:pt>
                <c:pt idx="15">
                  <c:v>1945</c:v>
                </c:pt>
                <c:pt idx="16">
                  <c:v>1946</c:v>
                </c:pt>
                <c:pt idx="17">
                  <c:v>1947</c:v>
                </c:pt>
                <c:pt idx="18">
                  <c:v>1948</c:v>
                </c:pt>
                <c:pt idx="19">
                  <c:v>1949</c:v>
                </c:pt>
                <c:pt idx="20">
                  <c:v>1950</c:v>
                </c:pt>
                <c:pt idx="21">
                  <c:v>1951</c:v>
                </c:pt>
                <c:pt idx="22">
                  <c:v>1952</c:v>
                </c:pt>
                <c:pt idx="23">
                  <c:v>1953</c:v>
                </c:pt>
                <c:pt idx="24">
                  <c:v>1954</c:v>
                </c:pt>
                <c:pt idx="25">
                  <c:v>1955</c:v>
                </c:pt>
                <c:pt idx="26">
                  <c:v>1956</c:v>
                </c:pt>
                <c:pt idx="27">
                  <c:v>1957</c:v>
                </c:pt>
                <c:pt idx="28">
                  <c:v>1958</c:v>
                </c:pt>
                <c:pt idx="29">
                  <c:v>1959</c:v>
                </c:pt>
                <c:pt idx="30">
                  <c:v>1960</c:v>
                </c:pt>
                <c:pt idx="31">
                  <c:v>1961</c:v>
                </c:pt>
                <c:pt idx="32">
                  <c:v>1962</c:v>
                </c:pt>
                <c:pt idx="33">
                  <c:v>1963</c:v>
                </c:pt>
                <c:pt idx="34">
                  <c:v>1964</c:v>
                </c:pt>
                <c:pt idx="35">
                  <c:v>1965</c:v>
                </c:pt>
                <c:pt idx="36">
                  <c:v>1966</c:v>
                </c:pt>
                <c:pt idx="37">
                  <c:v>1967</c:v>
                </c:pt>
                <c:pt idx="38">
                  <c:v>1968</c:v>
                </c:pt>
                <c:pt idx="39">
                  <c:v>1969</c:v>
                </c:pt>
                <c:pt idx="40">
                  <c:v>1970</c:v>
                </c:pt>
                <c:pt idx="41">
                  <c:v>1971</c:v>
                </c:pt>
                <c:pt idx="42">
                  <c:v>1972</c:v>
                </c:pt>
                <c:pt idx="43">
                  <c:v>1973</c:v>
                </c:pt>
                <c:pt idx="44">
                  <c:v>1974</c:v>
                </c:pt>
                <c:pt idx="45">
                  <c:v>1975</c:v>
                </c:pt>
                <c:pt idx="46">
                  <c:v>1976</c:v>
                </c:pt>
                <c:pt idx="47">
                  <c:v>1977</c:v>
                </c:pt>
                <c:pt idx="48">
                  <c:v>1978</c:v>
                </c:pt>
                <c:pt idx="49">
                  <c:v>1979</c:v>
                </c:pt>
                <c:pt idx="50">
                  <c:v>1980</c:v>
                </c:pt>
                <c:pt idx="51">
                  <c:v>1981</c:v>
                </c:pt>
                <c:pt idx="52">
                  <c:v>1982</c:v>
                </c:pt>
                <c:pt idx="53">
                  <c:v>1983</c:v>
                </c:pt>
                <c:pt idx="54">
                  <c:v>1984</c:v>
                </c:pt>
                <c:pt idx="55">
                  <c:v>1985</c:v>
                </c:pt>
                <c:pt idx="56">
                  <c:v>1986</c:v>
                </c:pt>
                <c:pt idx="57">
                  <c:v>1987</c:v>
                </c:pt>
                <c:pt idx="58">
                  <c:v>1988</c:v>
                </c:pt>
                <c:pt idx="59">
                  <c:v>1989</c:v>
                </c:pt>
                <c:pt idx="60">
                  <c:v>1990</c:v>
                </c:pt>
                <c:pt idx="61">
                  <c:v>1991</c:v>
                </c:pt>
                <c:pt idx="62">
                  <c:v>1992</c:v>
                </c:pt>
                <c:pt idx="63">
                  <c:v>1993</c:v>
                </c:pt>
                <c:pt idx="64">
                  <c:v>1994</c:v>
                </c:pt>
                <c:pt idx="65">
                  <c:v>1995</c:v>
                </c:pt>
                <c:pt idx="66">
                  <c:v>1996</c:v>
                </c:pt>
                <c:pt idx="67">
                  <c:v>1997</c:v>
                </c:pt>
                <c:pt idx="68">
                  <c:v>1998</c:v>
                </c:pt>
                <c:pt idx="69">
                  <c:v>1999</c:v>
                </c:pt>
                <c:pt idx="70">
                  <c:v>2000</c:v>
                </c:pt>
                <c:pt idx="71">
                  <c:v>2001</c:v>
                </c:pt>
                <c:pt idx="72">
                  <c:v>2002</c:v>
                </c:pt>
                <c:pt idx="73">
                  <c:v>2003</c:v>
                </c:pt>
                <c:pt idx="74">
                  <c:v>2004</c:v>
                </c:pt>
                <c:pt idx="75">
                  <c:v>2005</c:v>
                </c:pt>
                <c:pt idx="76">
                  <c:v>2006</c:v>
                </c:pt>
                <c:pt idx="77">
                  <c:v>2007</c:v>
                </c:pt>
                <c:pt idx="78">
                  <c:v>2008</c:v>
                </c:pt>
                <c:pt idx="79">
                  <c:v>2009</c:v>
                </c:pt>
                <c:pt idx="80">
                  <c:v>2010</c:v>
                </c:pt>
                <c:pt idx="81">
                  <c:v>2011</c:v>
                </c:pt>
                <c:pt idx="82">
                  <c:v>2012</c:v>
                </c:pt>
                <c:pt idx="83">
                  <c:v>2013</c:v>
                </c:pt>
                <c:pt idx="84">
                  <c:v>2014</c:v>
                </c:pt>
                <c:pt idx="85">
                  <c:v>2015</c:v>
                </c:pt>
                <c:pt idx="86">
                  <c:v>2016</c:v>
                </c:pt>
                <c:pt idx="87">
                  <c:v>2017</c:v>
                </c:pt>
                <c:pt idx="88">
                  <c:v>2018</c:v>
                </c:pt>
                <c:pt idx="89">
                  <c:v>2019</c:v>
                </c:pt>
                <c:pt idx="90">
                  <c:v>2020</c:v>
                </c:pt>
                <c:pt idx="91">
                  <c:v>2021</c:v>
                </c:pt>
                <c:pt idx="92">
                  <c:v>2022</c:v>
                </c:pt>
                <c:pt idx="93">
                  <c:v>2023</c:v>
                </c:pt>
                <c:pt idx="94">
                  <c:v>2024</c:v>
                </c:pt>
                <c:pt idx="95">
                  <c:v>2025</c:v>
                </c:pt>
              </c:numCache>
            </c:numRef>
          </c:cat>
          <c:val>
            <c:numRef>
              <c:f>Sheet3!$C$4:$C$99</c:f>
              <c:numCache>
                <c:formatCode>General</c:formatCode>
                <c:ptCount val="96"/>
                <c:pt idx="0">
                  <c:v>34.1</c:v>
                </c:pt>
                <c:pt idx="1">
                  <c:v>32.9</c:v>
                </c:pt>
                <c:pt idx="2">
                  <c:v>35.1</c:v>
                </c:pt>
                <c:pt idx="3">
                  <c:v>31.2</c:v>
                </c:pt>
                <c:pt idx="4">
                  <c:v>31.4</c:v>
                </c:pt>
                <c:pt idx="5">
                  <c:v>30.1</c:v>
                </c:pt>
                <c:pt idx="6">
                  <c:v>31.6</c:v>
                </c:pt>
                <c:pt idx="7">
                  <c:v>30.5</c:v>
                </c:pt>
                <c:pt idx="8">
                  <c:v>29.5</c:v>
                </c:pt>
                <c:pt idx="9">
                  <c:v>28.3</c:v>
                </c:pt>
                <c:pt idx="10">
                  <c:v>26</c:v>
                </c:pt>
                <c:pt idx="16">
                  <c:v>24.8</c:v>
                </c:pt>
                <c:pt idx="17">
                  <c:v>23.4</c:v>
                </c:pt>
                <c:pt idx="18">
                  <c:v>23.9</c:v>
                </c:pt>
                <c:pt idx="19">
                  <c:v>27.6</c:v>
                </c:pt>
                <c:pt idx="20">
                  <c:v>26.2</c:v>
                </c:pt>
                <c:pt idx="21">
                  <c:v>25.1</c:v>
                </c:pt>
                <c:pt idx="22">
                  <c:v>24.8</c:v>
                </c:pt>
                <c:pt idx="23">
                  <c:v>23.8</c:v>
                </c:pt>
                <c:pt idx="24">
                  <c:v>24.8</c:v>
                </c:pt>
                <c:pt idx="25">
                  <c:v>25.6</c:v>
                </c:pt>
                <c:pt idx="26">
                  <c:v>24.2</c:v>
                </c:pt>
                <c:pt idx="27">
                  <c:v>22.9</c:v>
                </c:pt>
                <c:pt idx="28">
                  <c:v>21.6</c:v>
                </c:pt>
                <c:pt idx="29">
                  <c:v>20.2</c:v>
                </c:pt>
                <c:pt idx="30">
                  <c:v>19.100000000000001</c:v>
                </c:pt>
                <c:pt idx="31">
                  <c:v>17.5</c:v>
                </c:pt>
                <c:pt idx="32">
                  <c:v>16.2</c:v>
                </c:pt>
                <c:pt idx="33">
                  <c:v>15.7</c:v>
                </c:pt>
                <c:pt idx="34">
                  <c:v>15.2</c:v>
                </c:pt>
                <c:pt idx="35">
                  <c:v>14.6</c:v>
                </c:pt>
                <c:pt idx="36">
                  <c:v>14.3</c:v>
                </c:pt>
                <c:pt idx="37">
                  <c:v>27.4</c:v>
                </c:pt>
                <c:pt idx="38">
                  <c:v>26.7</c:v>
                </c:pt>
                <c:pt idx="39">
                  <c:v>23.3</c:v>
                </c:pt>
                <c:pt idx="40">
                  <c:v>21.1</c:v>
                </c:pt>
                <c:pt idx="41">
                  <c:v>19.5</c:v>
                </c:pt>
                <c:pt idx="42">
                  <c:v>18.8</c:v>
                </c:pt>
                <c:pt idx="43">
                  <c:v>18.2</c:v>
                </c:pt>
                <c:pt idx="44">
                  <c:v>20.3</c:v>
                </c:pt>
                <c:pt idx="45">
                  <c:v>19.7</c:v>
                </c:pt>
                <c:pt idx="46">
                  <c:v>19.5</c:v>
                </c:pt>
                <c:pt idx="47">
                  <c:v>19.600000000000001</c:v>
                </c:pt>
                <c:pt idx="48">
                  <c:v>19.100000000000001</c:v>
                </c:pt>
                <c:pt idx="49">
                  <c:v>18.600000000000001</c:v>
                </c:pt>
                <c:pt idx="50">
                  <c:v>18</c:v>
                </c:pt>
                <c:pt idx="51">
                  <c:v>17</c:v>
                </c:pt>
                <c:pt idx="52">
                  <c:v>15.3</c:v>
                </c:pt>
                <c:pt idx="53">
                  <c:v>14.3</c:v>
                </c:pt>
                <c:pt idx="54">
                  <c:v>15.5</c:v>
                </c:pt>
                <c:pt idx="55">
                  <c:v>15.8</c:v>
                </c:pt>
                <c:pt idx="56">
                  <c:v>16.5</c:v>
                </c:pt>
                <c:pt idx="57">
                  <c:v>16.7</c:v>
                </c:pt>
                <c:pt idx="58">
                  <c:v>16.5</c:v>
                </c:pt>
                <c:pt idx="59">
                  <c:v>16</c:v>
                </c:pt>
                <c:pt idx="60">
                  <c:v>13.6</c:v>
                </c:pt>
                <c:pt idx="61">
                  <c:v>11.9</c:v>
                </c:pt>
                <c:pt idx="62">
                  <c:v>11.3</c:v>
                </c:pt>
                <c:pt idx="63">
                  <c:v>10.8</c:v>
                </c:pt>
                <c:pt idx="64">
                  <c:v>10.7</c:v>
                </c:pt>
                <c:pt idx="65">
                  <c:v>10.3</c:v>
                </c:pt>
                <c:pt idx="66">
                  <c:v>10.1</c:v>
                </c:pt>
                <c:pt idx="67">
                  <c:v>10.3</c:v>
                </c:pt>
                <c:pt idx="68">
                  <c:v>10.4</c:v>
                </c:pt>
                <c:pt idx="69">
                  <c:v>10.3</c:v>
                </c:pt>
                <c:pt idx="70">
                  <c:v>10.3</c:v>
                </c:pt>
                <c:pt idx="71">
                  <c:v>9.6999999999999993</c:v>
                </c:pt>
                <c:pt idx="72">
                  <c:v>9.3000000000000007</c:v>
                </c:pt>
                <c:pt idx="73">
                  <c:v>9.4</c:v>
                </c:pt>
                <c:pt idx="74">
                  <c:v>9.5</c:v>
                </c:pt>
                <c:pt idx="75">
                  <c:v>9.8000000000000007</c:v>
                </c:pt>
                <c:pt idx="76">
                  <c:v>9.6999999999999993</c:v>
                </c:pt>
                <c:pt idx="77">
                  <c:v>9.5</c:v>
                </c:pt>
                <c:pt idx="78">
                  <c:v>9.8000000000000007</c:v>
                </c:pt>
                <c:pt idx="79">
                  <c:v>9.9</c:v>
                </c:pt>
                <c:pt idx="80">
                  <c:v>9.4</c:v>
                </c:pt>
                <c:pt idx="81">
                  <c:v>8.6999999999999993</c:v>
                </c:pt>
                <c:pt idx="82" formatCode="0.0">
                  <c:v>9</c:v>
                </c:pt>
                <c:pt idx="83">
                  <c:v>9.6</c:v>
                </c:pt>
                <c:pt idx="84">
                  <c:v>9.1</c:v>
                </c:pt>
                <c:pt idx="85">
                  <c:v>9.3000000000000007</c:v>
                </c:pt>
                <c:pt idx="86">
                  <c:v>9.4</c:v>
                </c:pt>
                <c:pt idx="87">
                  <c:v>9.6999999999999993</c:v>
                </c:pt>
                <c:pt idx="88">
                  <c:v>9.6999999999999993</c:v>
                </c:pt>
                <c:pt idx="89">
                  <c:v>9.6999999999999993</c:v>
                </c:pt>
                <c:pt idx="90">
                  <c:v>9.5</c:v>
                </c:pt>
                <c:pt idx="91">
                  <c:v>9.1999999999999993</c:v>
                </c:pt>
                <c:pt idx="92">
                  <c:v>8.6</c:v>
                </c:pt>
                <c:pt idx="93">
                  <c:v>7.5</c:v>
                </c:pt>
                <c:pt idx="94">
                  <c:v>7.2</c:v>
                </c:pt>
                <c:pt idx="95">
                  <c:v>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EE6-4CD4-B952-8B9E7A3AB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6984815"/>
        <c:axId val="311984943"/>
      </c:lineChart>
      <c:lineChart>
        <c:grouping val="standard"/>
        <c:varyColors val="0"/>
        <c:ser>
          <c:idx val="2"/>
          <c:order val="2"/>
          <c:tx>
            <c:strRef>
              <c:f>Sheet3!$D$3</c:f>
              <c:strCache>
                <c:ptCount val="1"/>
                <c:pt idx="0">
                  <c:v>Populatia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val>
            <c:numRef>
              <c:f>Sheet3!$D$4:$D$99</c:f>
              <c:numCache>
                <c:formatCode>General</c:formatCode>
                <c:ptCount val="96"/>
                <c:pt idx="0">
                  <c:v>14141</c:v>
                </c:pt>
                <c:pt idx="1">
                  <c:v>14355</c:v>
                </c:pt>
                <c:pt idx="2">
                  <c:v>14554</c:v>
                </c:pt>
                <c:pt idx="3">
                  <c:v>14730</c:v>
                </c:pt>
                <c:pt idx="4">
                  <c:v>14924</c:v>
                </c:pt>
                <c:pt idx="5">
                  <c:v>15069</c:v>
                </c:pt>
                <c:pt idx="6">
                  <c:v>15256</c:v>
                </c:pt>
                <c:pt idx="7">
                  <c:v>15434</c:v>
                </c:pt>
                <c:pt idx="8">
                  <c:v>15601</c:v>
                </c:pt>
                <c:pt idx="9">
                  <c:v>15751</c:v>
                </c:pt>
                <c:pt idx="10">
                  <c:v>15907</c:v>
                </c:pt>
                <c:pt idx="16">
                  <c:v>15791</c:v>
                </c:pt>
                <c:pt idx="17">
                  <c:v>15849</c:v>
                </c:pt>
                <c:pt idx="18">
                  <c:v>15893</c:v>
                </c:pt>
                <c:pt idx="19">
                  <c:v>16084</c:v>
                </c:pt>
                <c:pt idx="20">
                  <c:v>16311</c:v>
                </c:pt>
                <c:pt idx="21">
                  <c:v>16464</c:v>
                </c:pt>
                <c:pt idx="22">
                  <c:v>16630</c:v>
                </c:pt>
                <c:pt idx="23">
                  <c:v>16847</c:v>
                </c:pt>
                <c:pt idx="24">
                  <c:v>17040</c:v>
                </c:pt>
                <c:pt idx="25">
                  <c:v>17325</c:v>
                </c:pt>
                <c:pt idx="26">
                  <c:v>17583</c:v>
                </c:pt>
                <c:pt idx="27">
                  <c:v>17829</c:v>
                </c:pt>
                <c:pt idx="28">
                  <c:v>18056</c:v>
                </c:pt>
                <c:pt idx="29">
                  <c:v>18226</c:v>
                </c:pt>
                <c:pt idx="30">
                  <c:v>18403</c:v>
                </c:pt>
                <c:pt idx="31">
                  <c:v>18567</c:v>
                </c:pt>
                <c:pt idx="32">
                  <c:v>18681</c:v>
                </c:pt>
                <c:pt idx="33">
                  <c:v>18813</c:v>
                </c:pt>
                <c:pt idx="34">
                  <c:v>18927</c:v>
                </c:pt>
                <c:pt idx="35">
                  <c:v>19027</c:v>
                </c:pt>
                <c:pt idx="36">
                  <c:v>19141</c:v>
                </c:pt>
                <c:pt idx="37">
                  <c:v>19285</c:v>
                </c:pt>
                <c:pt idx="38">
                  <c:v>19721</c:v>
                </c:pt>
                <c:pt idx="39">
                  <c:v>20010</c:v>
                </c:pt>
                <c:pt idx="40">
                  <c:v>20253</c:v>
                </c:pt>
                <c:pt idx="41">
                  <c:v>20470</c:v>
                </c:pt>
                <c:pt idx="42">
                  <c:v>20663</c:v>
                </c:pt>
                <c:pt idx="43">
                  <c:v>20828</c:v>
                </c:pt>
                <c:pt idx="44">
                  <c:v>21029</c:v>
                </c:pt>
                <c:pt idx="45">
                  <c:v>21245</c:v>
                </c:pt>
                <c:pt idx="46">
                  <c:v>21446</c:v>
                </c:pt>
                <c:pt idx="47">
                  <c:v>21658</c:v>
                </c:pt>
                <c:pt idx="48">
                  <c:v>21855</c:v>
                </c:pt>
                <c:pt idx="49">
                  <c:v>22048</c:v>
                </c:pt>
                <c:pt idx="50">
                  <c:v>22201</c:v>
                </c:pt>
                <c:pt idx="51">
                  <c:v>22353</c:v>
                </c:pt>
                <c:pt idx="52">
                  <c:v>22478</c:v>
                </c:pt>
                <c:pt idx="53">
                  <c:v>22553</c:v>
                </c:pt>
                <c:pt idx="54">
                  <c:v>22625</c:v>
                </c:pt>
                <c:pt idx="55">
                  <c:v>22725</c:v>
                </c:pt>
                <c:pt idx="56">
                  <c:v>22823</c:v>
                </c:pt>
                <c:pt idx="57">
                  <c:v>22940</c:v>
                </c:pt>
                <c:pt idx="58">
                  <c:v>23054</c:v>
                </c:pt>
                <c:pt idx="59">
                  <c:v>23152</c:v>
                </c:pt>
                <c:pt idx="60">
                  <c:v>23207</c:v>
                </c:pt>
                <c:pt idx="61">
                  <c:v>23185</c:v>
                </c:pt>
                <c:pt idx="62">
                  <c:v>23127</c:v>
                </c:pt>
                <c:pt idx="63">
                  <c:v>23098</c:v>
                </c:pt>
                <c:pt idx="64">
                  <c:v>23079</c:v>
                </c:pt>
                <c:pt idx="65">
                  <c:v>23034</c:v>
                </c:pt>
                <c:pt idx="66">
                  <c:v>22963</c:v>
                </c:pt>
                <c:pt idx="67">
                  <c:v>22904</c:v>
                </c:pt>
                <c:pt idx="68">
                  <c:v>22865</c:v>
                </c:pt>
                <c:pt idx="69">
                  <c:v>22825</c:v>
                </c:pt>
                <c:pt idx="70">
                  <c:v>22810</c:v>
                </c:pt>
                <c:pt idx="71">
                  <c:v>22792</c:v>
                </c:pt>
                <c:pt idx="72" formatCode="0">
                  <c:v>21675.775000000001</c:v>
                </c:pt>
                <c:pt idx="73" formatCode="0">
                  <c:v>21574.365000000002</c:v>
                </c:pt>
                <c:pt idx="74" formatCode="0">
                  <c:v>21451.845000000001</c:v>
                </c:pt>
                <c:pt idx="75" formatCode="0">
                  <c:v>21319.672999999999</c:v>
                </c:pt>
                <c:pt idx="76" formatCode="0">
                  <c:v>21193.749</c:v>
                </c:pt>
                <c:pt idx="77" formatCode="0">
                  <c:v>20882.98</c:v>
                </c:pt>
                <c:pt idx="78" formatCode="0">
                  <c:v>20537.848000000002</c:v>
                </c:pt>
                <c:pt idx="79" formatCode="0">
                  <c:v>20367.437000000002</c:v>
                </c:pt>
                <c:pt idx="80" formatCode="0">
                  <c:v>20246.797999999999</c:v>
                </c:pt>
                <c:pt idx="81" formatCode="0">
                  <c:v>20147.656999999999</c:v>
                </c:pt>
                <c:pt idx="82" formatCode="0">
                  <c:v>20060.182000000001</c:v>
                </c:pt>
                <c:pt idx="83" formatCode="0">
                  <c:v>19988.694</c:v>
                </c:pt>
                <c:pt idx="84" formatCode="0">
                  <c:v>19916.451000000001</c:v>
                </c:pt>
                <c:pt idx="85" formatCode="0">
                  <c:v>19822.25</c:v>
                </c:pt>
                <c:pt idx="86" formatCode="0">
                  <c:v>19706.423999999999</c:v>
                </c:pt>
                <c:pt idx="87" formatCode="0">
                  <c:v>19592.933000000001</c:v>
                </c:pt>
                <c:pt idx="88" formatCode="0">
                  <c:v>19483.84</c:v>
                </c:pt>
                <c:pt idx="89" formatCode="0">
                  <c:v>19394.227999999999</c:v>
                </c:pt>
                <c:pt idx="90" formatCode="0">
                  <c:v>19296.076000000001</c:v>
                </c:pt>
                <c:pt idx="91" formatCode="0">
                  <c:v>19140.432000000001</c:v>
                </c:pt>
                <c:pt idx="92" formatCode="0">
                  <c:v>19053.345000000001</c:v>
                </c:pt>
                <c:pt idx="93" formatCode="0">
                  <c:v>19065.215</c:v>
                </c:pt>
                <c:pt idx="94" formatCode="0">
                  <c:v>19059.534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EE6-4CD4-B952-8B9E7A3AB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36242975"/>
        <c:axId val="1731930703"/>
      </c:lineChart>
      <c:catAx>
        <c:axId val="30698481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2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1984943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11984943"/>
        <c:scaling>
          <c:orientation val="minMax"/>
          <c:max val="5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6984815"/>
        <c:crosses val="autoZero"/>
        <c:crossBetween val="between"/>
      </c:valAx>
      <c:valAx>
        <c:axId val="1731930703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36242975"/>
        <c:crosses val="max"/>
        <c:crossBetween val="between"/>
      </c:valAx>
      <c:catAx>
        <c:axId val="1736242975"/>
        <c:scaling>
          <c:orientation val="minMax"/>
        </c:scaling>
        <c:delete val="1"/>
        <c:axPos val="b"/>
        <c:majorTickMark val="out"/>
        <c:minorTickMark val="none"/>
        <c:tickLblPos val="nextTo"/>
        <c:crossAx val="1731930703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accent2">
              <a:lumMod val="75000"/>
            </a:schemeClr>
          </a:solidFill>
        </a:ln>
        <a:effectLst/>
      </c:spPr>
    </c:plotArea>
    <c:legend>
      <c:legendPos val="b"/>
      <c:overlay val="0"/>
      <c:spPr>
        <a:solidFill>
          <a:schemeClr val="accent5">
            <a:lumMod val="40000"/>
            <a:lumOff val="6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accent2">
        <a:lumMod val="20000"/>
        <a:lumOff val="80000"/>
      </a:schemeClr>
    </a:solidFill>
    <a:ln w="9525" cap="flat" cmpd="sng" algn="ctr">
      <a:solidFill>
        <a:schemeClr val="accent2">
          <a:lumMod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547287839020121"/>
          <c:y val="5.0925925925925923E-2"/>
          <c:w val="0.78952712160979877"/>
          <c:h val="0.6995388597258676"/>
        </c:manualLayout>
      </c:layout>
      <c:lineChart>
        <c:grouping val="standard"/>
        <c:varyColors val="0"/>
        <c:ser>
          <c:idx val="0"/>
          <c:order val="0"/>
          <c:tx>
            <c:strRef>
              <c:f>Sheet1!$C$2</c:f>
              <c:strCache>
                <c:ptCount val="1"/>
                <c:pt idx="0">
                  <c:v>Emigranți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Sheet1!$B$3:$B$24</c:f>
              <c:numCache>
                <c:formatCode>General</c:formatCode>
                <c:ptCount val="2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</c:numCache>
            </c:numRef>
          </c:cat>
          <c:val>
            <c:numRef>
              <c:f>Sheet1!$C$3:$C$24</c:f>
              <c:numCache>
                <c:formatCode>General</c:formatCode>
                <c:ptCount val="22"/>
                <c:pt idx="0">
                  <c:v>143977</c:v>
                </c:pt>
                <c:pt idx="1">
                  <c:v>194488</c:v>
                </c:pt>
                <c:pt idx="2">
                  <c:v>175297</c:v>
                </c:pt>
                <c:pt idx="3">
                  <c:v>188439</c:v>
                </c:pt>
                <c:pt idx="4">
                  <c:v>544074</c:v>
                </c:pt>
                <c:pt idx="5">
                  <c:v>302796</c:v>
                </c:pt>
                <c:pt idx="6">
                  <c:v>246626</c:v>
                </c:pt>
                <c:pt idx="7">
                  <c:v>197985</c:v>
                </c:pt>
                <c:pt idx="8">
                  <c:v>195551</c:v>
                </c:pt>
                <c:pt idx="9">
                  <c:v>170186</c:v>
                </c:pt>
                <c:pt idx="10">
                  <c:v>161755</c:v>
                </c:pt>
                <c:pt idx="11">
                  <c:v>172871</c:v>
                </c:pt>
                <c:pt idx="12">
                  <c:v>194718</c:v>
                </c:pt>
                <c:pt idx="13">
                  <c:v>207578</c:v>
                </c:pt>
                <c:pt idx="14">
                  <c:v>242193</c:v>
                </c:pt>
                <c:pt idx="15">
                  <c:v>231661</c:v>
                </c:pt>
                <c:pt idx="16">
                  <c:v>233736</c:v>
                </c:pt>
                <c:pt idx="17">
                  <c:v>186818</c:v>
                </c:pt>
                <c:pt idx="18">
                  <c:v>216861</c:v>
                </c:pt>
                <c:pt idx="19">
                  <c:v>202311</c:v>
                </c:pt>
                <c:pt idx="20">
                  <c:v>208356</c:v>
                </c:pt>
                <c:pt idx="21">
                  <c:v>215191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5CD-4CD4-B0D4-079345FC9B73}"/>
            </c:ext>
          </c:extLst>
        </c:ser>
        <c:ser>
          <c:idx val="1"/>
          <c:order val="1"/>
          <c:tx>
            <c:strRef>
              <c:f>Sheet1!$D$2</c:f>
              <c:strCache>
                <c:ptCount val="1"/>
                <c:pt idx="0">
                  <c:v>Imigranți</c:v>
                </c:pt>
              </c:strCache>
            </c:strRef>
          </c:tx>
          <c:spPr>
            <a:ln w="28575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Sheet1!$B$3:$B$24</c:f>
              <c:numCache>
                <c:formatCode>General</c:formatCode>
                <c:ptCount val="2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</c:numCache>
            </c:numRef>
          </c:cat>
          <c:val>
            <c:numRef>
              <c:f>Sheet1!$D$3:$D$24</c:f>
              <c:numCache>
                <c:formatCode>General</c:formatCode>
                <c:ptCount val="22"/>
                <c:pt idx="0">
                  <c:v>91726</c:v>
                </c:pt>
                <c:pt idx="1">
                  <c:v>98329</c:v>
                </c:pt>
                <c:pt idx="2">
                  <c:v>91040</c:v>
                </c:pt>
                <c:pt idx="3">
                  <c:v>100537</c:v>
                </c:pt>
                <c:pt idx="4">
                  <c:v>86267</c:v>
                </c:pt>
                <c:pt idx="5">
                  <c:v>138929</c:v>
                </c:pt>
                <c:pt idx="6">
                  <c:v>135844</c:v>
                </c:pt>
                <c:pt idx="7">
                  <c:v>149885</c:v>
                </c:pt>
                <c:pt idx="8">
                  <c:v>147685</c:v>
                </c:pt>
                <c:pt idx="9">
                  <c:v>167266</c:v>
                </c:pt>
                <c:pt idx="10">
                  <c:v>153646</c:v>
                </c:pt>
                <c:pt idx="11">
                  <c:v>136035</c:v>
                </c:pt>
                <c:pt idx="12">
                  <c:v>132795</c:v>
                </c:pt>
                <c:pt idx="13">
                  <c:v>137455</c:v>
                </c:pt>
                <c:pt idx="14">
                  <c:v>177435</c:v>
                </c:pt>
                <c:pt idx="15">
                  <c:v>172578</c:v>
                </c:pt>
                <c:pt idx="16">
                  <c:v>202422</c:v>
                </c:pt>
                <c:pt idx="17">
                  <c:v>145519</c:v>
                </c:pt>
                <c:pt idx="18">
                  <c:v>194642</c:v>
                </c:pt>
                <c:pt idx="19">
                  <c:v>293024</c:v>
                </c:pt>
                <c:pt idx="20">
                  <c:v>290344</c:v>
                </c:pt>
                <c:pt idx="21">
                  <c:v>286538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5CD-4CD4-B0D4-079345FC9B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685360"/>
        <c:axId val="44685840"/>
      </c:lineChart>
      <c:catAx>
        <c:axId val="44685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685840"/>
        <c:crosses val="autoZero"/>
        <c:auto val="1"/>
        <c:lblAlgn val="ctr"/>
        <c:lblOffset val="100"/>
        <c:noMultiLvlLbl val="0"/>
      </c:catAx>
      <c:valAx>
        <c:axId val="446858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(persoane)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2">
                <a:lumMod val="60000"/>
                <a:lumOff val="4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685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>
      <a:glow rad="127000">
        <a:srgbClr val="FFC000"/>
      </a:glow>
    </a:effectLst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'[Chart in Microsoft PowerPoint]Sheet2'!$B$3</c:f>
              <c:strCache>
                <c:ptCount val="1"/>
                <c:pt idx="0">
                  <c:v>Născuți-vii în România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numRef>
              <c:f>'[Chart in Microsoft PowerPoint]Sheet2'!$A$4:$A$15</c:f>
              <c:numCache>
                <c:formatCode>General</c:formatCode>
                <c:ptCount val="12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</c:numCache>
            </c:numRef>
          </c:cat>
          <c:val>
            <c:numRef>
              <c:f>'[Chart in Microsoft PowerPoint]Sheet2'!$B$4:$B$15</c:f>
              <c:numCache>
                <c:formatCode>General</c:formatCode>
                <c:ptCount val="12"/>
                <c:pt idx="0">
                  <c:v>175978</c:v>
                </c:pt>
                <c:pt idx="1">
                  <c:v>175443</c:v>
                </c:pt>
                <c:pt idx="2">
                  <c:v>178457</c:v>
                </c:pt>
                <c:pt idx="3">
                  <c:v>177871</c:v>
                </c:pt>
                <c:pt idx="4">
                  <c:v>173471</c:v>
                </c:pt>
                <c:pt idx="5">
                  <c:v>167991</c:v>
                </c:pt>
                <c:pt idx="6">
                  <c:v>163895</c:v>
                </c:pt>
                <c:pt idx="7">
                  <c:v>162088</c:v>
                </c:pt>
                <c:pt idx="8">
                  <c:v>154652</c:v>
                </c:pt>
                <c:pt idx="9">
                  <c:v>143241</c:v>
                </c:pt>
                <c:pt idx="10">
                  <c:v>138052</c:v>
                </c:pt>
                <c:pt idx="11">
                  <c:v>134197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98-4FD3-AE2F-4972531C4CCA}"/>
            </c:ext>
          </c:extLst>
        </c:ser>
        <c:ser>
          <c:idx val="1"/>
          <c:order val="1"/>
          <c:tx>
            <c:strRef>
              <c:f>'[Chart in Microsoft PowerPoint]Sheet2'!$C$3</c:f>
              <c:strCache>
                <c:ptCount val="1"/>
                <c:pt idx="0">
                  <c:v>Născuți-vii în străinătate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numRef>
              <c:f>'[Chart in Microsoft PowerPoint]Sheet2'!$A$4:$A$15</c:f>
              <c:numCache>
                <c:formatCode>General</c:formatCode>
                <c:ptCount val="12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</c:numCache>
            </c:numRef>
          </c:cat>
          <c:val>
            <c:numRef>
              <c:f>'[Chart in Microsoft PowerPoint]Sheet2'!$C$4:$C$15</c:f>
              <c:numCache>
                <c:formatCode>General</c:formatCode>
                <c:ptCount val="12"/>
                <c:pt idx="0">
                  <c:v>26523</c:v>
                </c:pt>
                <c:pt idx="1">
                  <c:v>30747</c:v>
                </c:pt>
                <c:pt idx="2">
                  <c:v>31184</c:v>
                </c:pt>
                <c:pt idx="3">
                  <c:v>37057</c:v>
                </c:pt>
                <c:pt idx="4">
                  <c:v>41143</c:v>
                </c:pt>
                <c:pt idx="5">
                  <c:v>47476</c:v>
                </c:pt>
                <c:pt idx="6">
                  <c:v>47378</c:v>
                </c:pt>
                <c:pt idx="7">
                  <c:v>41330</c:v>
                </c:pt>
                <c:pt idx="8">
                  <c:v>33670</c:v>
                </c:pt>
                <c:pt idx="9">
                  <c:v>20763</c:v>
                </c:pt>
                <c:pt idx="10">
                  <c:v>19218</c:v>
                </c:pt>
                <c:pt idx="11">
                  <c:v>11528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698-4FD3-AE2F-4972531C4C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654640"/>
        <c:axId val="44693520"/>
      </c:barChart>
      <c:catAx>
        <c:axId val="44654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C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693520"/>
        <c:crosses val="autoZero"/>
        <c:auto val="1"/>
        <c:lblAlgn val="ctr"/>
        <c:lblOffset val="100"/>
        <c:noMultiLvlLbl val="0"/>
      </c:catAx>
      <c:valAx>
        <c:axId val="44693520"/>
        <c:scaling>
          <c:orientation val="minMax"/>
          <c:max val="180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(persoane)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rgbClr val="C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654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0A4AF-7CBA-42B3-B2BC-84B02100B800}" type="datetimeFigureOut">
              <a:rPr lang="en-GB" smtClean="0"/>
              <a:t>10/07/2026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1425"/>
            <a:ext cx="59499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7612"/>
            <a:ext cx="5438775" cy="3907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93386C-2B45-42F2-96BB-0B23AF2A0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039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93386C-2B45-42F2-96BB-0B23AF2A086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514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0" y="123480"/>
            <a:ext cx="91436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0" y="424080"/>
            <a:ext cx="91436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0" y="1234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85400" y="1234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0" y="4240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85400" y="4240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0" y="123480"/>
            <a:ext cx="2944080" cy="274320"/>
          </a:xfrm>
          <a:prstGeom prst="rect">
            <a:avLst/>
          </a:prstGeom>
        </p:spPr>
        <p:txBody>
          <a:bodyPr lIns="0" tIns="0" rIns="0" bIns="0">
            <a:normAutofit fontScale="1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091680" y="123480"/>
            <a:ext cx="2944080" cy="274320"/>
          </a:xfrm>
          <a:prstGeom prst="rect">
            <a:avLst/>
          </a:prstGeom>
        </p:spPr>
        <p:txBody>
          <a:bodyPr lIns="0" tIns="0" rIns="0" bIns="0">
            <a:normAutofit fontScale="1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183360" y="123480"/>
            <a:ext cx="2944080" cy="274320"/>
          </a:xfrm>
          <a:prstGeom prst="rect">
            <a:avLst/>
          </a:prstGeom>
        </p:spPr>
        <p:txBody>
          <a:bodyPr lIns="0" tIns="0" rIns="0" bIns="0">
            <a:normAutofit fontScale="1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0" y="424080"/>
            <a:ext cx="2944080" cy="274320"/>
          </a:xfrm>
          <a:prstGeom prst="rect">
            <a:avLst/>
          </a:prstGeom>
        </p:spPr>
        <p:txBody>
          <a:bodyPr lIns="0" tIns="0" rIns="0" bIns="0">
            <a:normAutofit fontScale="1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091680" y="424080"/>
            <a:ext cx="2944080" cy="274320"/>
          </a:xfrm>
          <a:prstGeom prst="rect">
            <a:avLst/>
          </a:prstGeom>
        </p:spPr>
        <p:txBody>
          <a:bodyPr lIns="0" tIns="0" rIns="0" bIns="0">
            <a:normAutofit fontScale="1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183360" y="424080"/>
            <a:ext cx="2944080" cy="274320"/>
          </a:xfrm>
          <a:prstGeom prst="rect">
            <a:avLst/>
          </a:prstGeom>
        </p:spPr>
        <p:txBody>
          <a:bodyPr lIns="0" tIns="0" rIns="0" bIns="0">
            <a:normAutofit fontScale="1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0" y="123480"/>
            <a:ext cx="9143640" cy="575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o-R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0" y="123480"/>
            <a:ext cx="9143640" cy="575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0" y="123480"/>
            <a:ext cx="4461840" cy="575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85400" y="123480"/>
            <a:ext cx="4461840" cy="575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o-R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0" y="1234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85400" y="123480"/>
            <a:ext cx="4461840" cy="575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0" y="4240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0" y="123480"/>
            <a:ext cx="9143640" cy="575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o-R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0" y="123480"/>
            <a:ext cx="4461840" cy="575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85400" y="1234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85400" y="4240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0" y="1234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85400" y="1234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0" y="424080"/>
            <a:ext cx="91436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0" y="123480"/>
            <a:ext cx="91436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0" y="424080"/>
            <a:ext cx="91436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0" y="1234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85400" y="1234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0" y="4240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85400" y="4240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0" y="123480"/>
            <a:ext cx="2944080" cy="274320"/>
          </a:xfrm>
          <a:prstGeom prst="rect">
            <a:avLst/>
          </a:prstGeom>
        </p:spPr>
        <p:txBody>
          <a:bodyPr lIns="0" tIns="0" rIns="0" bIns="0">
            <a:normAutofit fontScale="1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091680" y="123480"/>
            <a:ext cx="2944080" cy="274320"/>
          </a:xfrm>
          <a:prstGeom prst="rect">
            <a:avLst/>
          </a:prstGeom>
        </p:spPr>
        <p:txBody>
          <a:bodyPr lIns="0" tIns="0" rIns="0" bIns="0">
            <a:normAutofit fontScale="1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183360" y="123480"/>
            <a:ext cx="2944080" cy="274320"/>
          </a:xfrm>
          <a:prstGeom prst="rect">
            <a:avLst/>
          </a:prstGeom>
        </p:spPr>
        <p:txBody>
          <a:bodyPr lIns="0" tIns="0" rIns="0" bIns="0">
            <a:normAutofit fontScale="1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0" y="424080"/>
            <a:ext cx="2944080" cy="274320"/>
          </a:xfrm>
          <a:prstGeom prst="rect">
            <a:avLst/>
          </a:prstGeom>
        </p:spPr>
        <p:txBody>
          <a:bodyPr lIns="0" tIns="0" rIns="0" bIns="0">
            <a:normAutofit fontScale="1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091680" y="424080"/>
            <a:ext cx="2944080" cy="274320"/>
          </a:xfrm>
          <a:prstGeom prst="rect">
            <a:avLst/>
          </a:prstGeom>
        </p:spPr>
        <p:txBody>
          <a:bodyPr lIns="0" tIns="0" rIns="0" bIns="0">
            <a:normAutofit fontScale="1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183360" y="424080"/>
            <a:ext cx="2944080" cy="274320"/>
          </a:xfrm>
          <a:prstGeom prst="rect">
            <a:avLst/>
          </a:prstGeom>
        </p:spPr>
        <p:txBody>
          <a:bodyPr lIns="0" tIns="0" rIns="0" bIns="0">
            <a:normAutofit fontScale="1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0" y="123480"/>
            <a:ext cx="9143640" cy="575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0" y="123480"/>
            <a:ext cx="4461840" cy="575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85400" y="123480"/>
            <a:ext cx="4461840" cy="575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o-R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0" y="1234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85400" y="123480"/>
            <a:ext cx="4461840" cy="575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0" y="4240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0" y="123480"/>
            <a:ext cx="4461840" cy="575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85400" y="1234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85400" y="4240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o-RO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0" y="1234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85400" y="123480"/>
            <a:ext cx="44618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0" y="424080"/>
            <a:ext cx="9143640" cy="27432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0" y="627480"/>
            <a:ext cx="9143640" cy="53280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3600" b="1" strike="noStrike" spc="-1">
                <a:solidFill>
                  <a:srgbClr val="404040"/>
                </a:solidFill>
                <a:latin typeface="Arial"/>
                <a:ea typeface="맑은 고딕"/>
              </a:rPr>
              <a:t>FREE PPT TEMPLATES</a:t>
            </a:r>
            <a:endParaRPr lang="ro-RO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0" y="1203480"/>
            <a:ext cx="9143640" cy="431640"/>
          </a:xfrm>
          <a:prstGeom prst="rect">
            <a:avLst/>
          </a:prstGeom>
        </p:spPr>
        <p:txBody>
          <a:bodyPr lIns="108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241"/>
              </a:spcBef>
              <a:tabLst>
                <a:tab pos="0" algn="l"/>
              </a:tabLst>
            </a:pPr>
            <a:r>
              <a:rPr lang="en-US" sz="1200" b="1" strike="noStrike" spc="-1">
                <a:solidFill>
                  <a:srgbClr val="000000"/>
                </a:solidFill>
                <a:latin typeface="Arial"/>
                <a:ea typeface="Arial Unicode MS"/>
              </a:rPr>
              <a:t>INSTERT THE TITLE</a:t>
            </a:r>
            <a:endParaRPr lang="ro-RO" sz="12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41"/>
              </a:spcBef>
              <a:tabLst>
                <a:tab pos="0" algn="l"/>
              </a:tabLst>
            </a:pPr>
            <a:r>
              <a:rPr lang="en-US" sz="1200" b="1" strike="noStrike" spc="-1">
                <a:solidFill>
                  <a:srgbClr val="000000"/>
                </a:solidFill>
                <a:latin typeface="Arial"/>
                <a:ea typeface="Arial Unicode MS"/>
              </a:rPr>
              <a:t>OF YOUR PRESENTATION HERE</a:t>
            </a:r>
            <a:endParaRPr lang="ro-RO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619640" y="0"/>
            <a:ext cx="7524000" cy="88416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404040"/>
                </a:solidFill>
                <a:latin typeface="Arial"/>
                <a:ea typeface="Arial Unicode MS"/>
              </a:rPr>
              <a:t>Free PPT _ Click to add title</a:t>
            </a:r>
            <a:endParaRPr lang="ro-RO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o-RO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o-RO" sz="2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o-RO" sz="20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o-RO" sz="20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o-RO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o-RO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o-RO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TextShape 1"/>
          <p:cNvSpPr txBox="1"/>
          <p:nvPr/>
        </p:nvSpPr>
        <p:spPr>
          <a:xfrm>
            <a:off x="894423" y="656136"/>
            <a:ext cx="7550330" cy="3037323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3600" dirty="0"/>
              <a:t>. </a:t>
            </a:r>
            <a:br>
              <a:rPr lang="ro-RO" sz="3600" dirty="0"/>
            </a:br>
            <a:r>
              <a:rPr lang="en-US" sz="3200" dirty="0" err="1"/>
              <a:t>D</a:t>
            </a:r>
            <a:r>
              <a:rPr lang="en-US" sz="3200" b="1" dirty="0" err="1"/>
              <a:t>ezechilibre</a:t>
            </a:r>
            <a:r>
              <a:rPr lang="en-US" sz="3200" b="1" dirty="0"/>
              <a:t> </a:t>
            </a:r>
            <a:r>
              <a:rPr lang="en-US" sz="3200" b="1" dirty="0" err="1"/>
              <a:t>demografice</a:t>
            </a:r>
            <a:r>
              <a:rPr lang="en-US" sz="3200" b="1" dirty="0"/>
              <a:t> </a:t>
            </a:r>
            <a:r>
              <a:rPr lang="en-US" sz="3200" b="1" dirty="0" err="1"/>
              <a:t>și</a:t>
            </a:r>
            <a:r>
              <a:rPr lang="en-US" sz="3200" b="1" dirty="0"/>
              <a:t> </a:t>
            </a:r>
            <a:r>
              <a:rPr lang="en-US" sz="3200" b="1" dirty="0" err="1"/>
              <a:t>efectele</a:t>
            </a:r>
            <a:r>
              <a:rPr lang="en-US" sz="3200" b="1" dirty="0"/>
              <a:t> </a:t>
            </a:r>
            <a:r>
              <a:rPr lang="en-US" sz="3200" b="1" dirty="0" err="1"/>
              <a:t>acestora</a:t>
            </a:r>
            <a:r>
              <a:rPr lang="en-US" sz="3200" b="1" dirty="0"/>
              <a:t> </a:t>
            </a:r>
            <a:r>
              <a:rPr lang="en-US" sz="3200" b="1" dirty="0" err="1"/>
              <a:t>asupra</a:t>
            </a:r>
            <a:r>
              <a:rPr lang="en-US" sz="3200" b="1" dirty="0"/>
              <a:t> </a:t>
            </a:r>
            <a:r>
              <a:rPr lang="en-US" sz="3200" b="1" dirty="0" err="1"/>
              <a:t>mediului</a:t>
            </a:r>
            <a:r>
              <a:rPr lang="en-US" sz="3200" b="1" dirty="0"/>
              <a:t> economic </a:t>
            </a:r>
            <a:r>
              <a:rPr lang="en-US" sz="3200" b="1" dirty="0" err="1"/>
              <a:t>și</a:t>
            </a:r>
            <a:r>
              <a:rPr lang="en-US" sz="3200" b="1" dirty="0"/>
              <a:t> social din </a:t>
            </a:r>
            <a:r>
              <a:rPr lang="en-US" sz="3200" b="1" dirty="0" err="1"/>
              <a:t>România</a:t>
            </a:r>
            <a:br>
              <a:rPr lang="ro-RO" sz="3200" dirty="0"/>
            </a:br>
            <a:br>
              <a:rPr lang="ro-RO" sz="2800" dirty="0"/>
            </a:br>
            <a:endParaRPr lang="ro-RO" sz="2400" b="0" strike="noStrike" spc="-1" dirty="0">
              <a:solidFill>
                <a:schemeClr val="accent6">
                  <a:lumMod val="50000"/>
                </a:schemeClr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93" y="963468"/>
            <a:ext cx="4237355" cy="2959735"/>
          </a:xfrm>
          <a:prstGeom prst="rect">
            <a:avLst/>
          </a:prstGeom>
          <a:noFill/>
          <a:ln>
            <a:solidFill>
              <a:srgbClr val="354B5E"/>
            </a:solidFill>
          </a:ln>
        </p:spPr>
      </p:pic>
      <p:sp>
        <p:nvSpPr>
          <p:cNvPr id="4" name="TextShape 2"/>
          <p:cNvSpPr txBox="1"/>
          <p:nvPr/>
        </p:nvSpPr>
        <p:spPr>
          <a:xfrm>
            <a:off x="1619640" y="0"/>
            <a:ext cx="7524000" cy="884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just"/>
            <a:r>
              <a:rPr lang="id-ID" sz="2000" b="1" spc="-1" dirty="0">
                <a:solidFill>
                  <a:schemeClr val="accent5"/>
                </a:solidFill>
                <a:ea typeface="Arial Unicode MS"/>
              </a:rPr>
              <a:t>DEZECHILIBRE MAJORE ÎNTRE JUDEȚE</a:t>
            </a:r>
            <a:endParaRPr lang="ro-RO" sz="2000" spc="-1" dirty="0">
              <a:solidFill>
                <a:schemeClr val="accent5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939747" y="692498"/>
            <a:ext cx="3607904" cy="4077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11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În 3 județe</a:t>
            </a:r>
            <a:r>
              <a:rPr lang="ro-RO" sz="11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populația rezidentă a înregistrat o </a:t>
            </a:r>
            <a:r>
              <a:rPr lang="ro-RO" sz="11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creștere în ultimii zece ani</a:t>
            </a:r>
            <a:r>
              <a:rPr lang="ro-RO" sz="11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: IF (39,6%), BN (3,4%) și SV (1,2%);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11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În 5 județe, scăderea populației este una de dimensiuni reduse: BV (-0,5%), VN și IS (-1,5%) și CJ (-1,7%).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11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În CJ, IS și BV</a:t>
            </a:r>
            <a:r>
              <a:rPr lang="ro-RO" sz="11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putem considera că această scădere este una </a:t>
            </a:r>
            <a:r>
              <a:rPr lang="ro-RO" sz="11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conjuncturală</a:t>
            </a:r>
            <a:r>
              <a:rPr lang="ro-RO" sz="11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(ex: centre universitare);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11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Ritmul de creștere </a:t>
            </a:r>
            <a:r>
              <a:rPr lang="ro-RO" sz="11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în ultimii 10 ani a fost cuprins </a:t>
            </a:r>
            <a:r>
              <a:rPr lang="ro-RO" sz="11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între -4,9% și -2,0%</a:t>
            </a:r>
            <a:r>
              <a:rPr lang="ro-RO" sz="11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ro-RO" sz="1100" b="1" dirty="0">
              <a:solidFill>
                <a:schemeClr val="accent6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11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SB (-2,3%), BC (-2,4%), NT (-3,5%), SM (-4,0%), CT (4,1%), BH (-4,2%), Arad (-4,8%), BT și AB   (-4,8%), CV (-4,8%) și TM (-4,8%);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11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Multe județe au o scădere relativ mare a populației rezidente înregistrate la RPL2021 în raport RPL2011, cu rate de creștere în intervalul (-9,9; -5,0);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o-RO" sz="11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</a:rPr>
              <a:t>7 județe </a:t>
            </a:r>
            <a:r>
              <a:rPr lang="ro-RO" sz="11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</a:rPr>
              <a:t>au înregistrat în ultimii 10 ani o </a:t>
            </a:r>
            <a:r>
              <a:rPr lang="ro-RO" sz="11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</a:rPr>
              <a:t>scădere foarte mare </a:t>
            </a:r>
            <a:r>
              <a:rPr lang="ro-RO" sz="11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</a:rPr>
              <a:t>a populației rezidente, CS (-16,6%), TR (-14,9%), HD (-13,6%), BR (-12,4%), OT        (-12,2%), MH (-11,7%) și BZ (-10,2%). </a:t>
            </a:r>
            <a:endParaRPr lang="ro-RO" sz="11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7070" y="4002511"/>
            <a:ext cx="4572000" cy="4546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11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Figura 4. </a:t>
            </a:r>
            <a:r>
              <a:rPr lang="ro-RO" sz="11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Clasificarea județelor în raport cu evoluția populației rezidente între RPL2011 și RPL2021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Shape 2"/>
          <p:cNvSpPr txBox="1"/>
          <p:nvPr/>
        </p:nvSpPr>
        <p:spPr>
          <a:xfrm>
            <a:off x="1011933" y="88201"/>
            <a:ext cx="7524000" cy="74854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just"/>
            <a:r>
              <a:rPr lang="id-ID" sz="2000" b="1" spc="-1" dirty="0">
                <a:solidFill>
                  <a:schemeClr val="accent5"/>
                </a:solidFill>
                <a:ea typeface="Arial Unicode MS"/>
              </a:rPr>
              <a:t>DEZECHILIBRE MAJORE ÎNTRE JUDEȚE</a:t>
            </a:r>
            <a:endParaRPr lang="ro-RO" sz="2000" spc="-1" dirty="0">
              <a:solidFill>
                <a:schemeClr val="accent5"/>
              </a:solidFill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6887498" y="885898"/>
            <a:ext cx="987432" cy="1659917"/>
          </a:xfrm>
          <a:prstGeom prst="roundRect">
            <a:avLst>
              <a:gd name="adj" fmla="val 14129"/>
            </a:avLst>
          </a:prstGeom>
          <a:solidFill>
            <a:srgbClr val="185359"/>
          </a:solidFill>
          <a:ln>
            <a:noFill/>
          </a:ln>
          <a:effectLst>
            <a:outerShdw blurRad="101600" dist="118426" dir="8890792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1619640" y="1186150"/>
            <a:ext cx="6255762" cy="1056287"/>
          </a:xfrm>
          <a:prstGeom prst="rect">
            <a:avLst/>
          </a:prstGeom>
          <a:gradFill>
            <a:gsLst>
              <a:gs pos="0">
                <a:srgbClr val="F8FCFF"/>
              </a:gs>
              <a:gs pos="69000">
                <a:srgbClr val="F8FCFF"/>
              </a:gs>
              <a:gs pos="99000">
                <a:srgbClr val="B8BCC0"/>
              </a:gs>
              <a:gs pos="100000">
                <a:srgbClr val="B8BCC0"/>
              </a:gs>
            </a:gsLst>
            <a:lin ang="17400000" scaled="0"/>
          </a:gradFill>
          <a:ln>
            <a:noFill/>
          </a:ln>
          <a:effectLst>
            <a:outerShdw blurRad="101600" dist="118426" dir="2118751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 rot="10800000" flipH="1">
            <a:off x="6998676" y="1707726"/>
            <a:ext cx="1495228" cy="83521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8" y="0"/>
                </a:lnTo>
                <a:lnTo>
                  <a:pt x="21600" y="21600"/>
                </a:lnTo>
                <a:lnTo>
                  <a:pt x="9980" y="2147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7C80"/>
              </a:gs>
              <a:gs pos="2987">
                <a:srgbClr val="007C80"/>
              </a:gs>
              <a:gs pos="17836">
                <a:srgbClr val="2C848D"/>
              </a:gs>
              <a:gs pos="100000">
                <a:srgbClr val="2C848D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/>
          <p:nvPr/>
        </p:nvSpPr>
        <p:spPr>
          <a:xfrm>
            <a:off x="6998676" y="884160"/>
            <a:ext cx="1495464" cy="82939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6" y="0"/>
                </a:lnTo>
                <a:lnTo>
                  <a:pt x="21600" y="21529"/>
                </a:lnTo>
                <a:lnTo>
                  <a:pt x="9951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FCFCF"/>
              </a:gs>
              <a:gs pos="6895">
                <a:srgbClr val="5FCFCF"/>
              </a:gs>
              <a:gs pos="15323">
                <a:srgbClr val="00AAB8"/>
              </a:gs>
              <a:gs pos="100000">
                <a:srgbClr val="00AAB8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/>
          <p:nvPr/>
        </p:nvSpPr>
        <p:spPr>
          <a:xfrm>
            <a:off x="3285983" y="1738871"/>
            <a:ext cx="4039156" cy="241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75" tIns="21475" rIns="21475" bIns="21475" anchor="t" anchorCtr="0">
            <a:noAutofit/>
          </a:bodyPr>
          <a:lstStyle/>
          <a:p>
            <a:pPr lvl="0">
              <a:buClr>
                <a:srgbClr val="535353"/>
              </a:buClr>
              <a:buSzPts val="500"/>
            </a:pPr>
            <a:r>
              <a:rPr lang="ro-RO" sz="1100" b="1" dirty="0">
                <a:solidFill>
                  <a:schemeClr val="accent6">
                    <a:lumMod val="50000"/>
                  </a:schemeClr>
                </a:solidFill>
              </a:rPr>
              <a:t>Reducere</a:t>
            </a:r>
            <a:r>
              <a:rPr lang="ro-RO" sz="1100" dirty="0">
                <a:solidFill>
                  <a:schemeClr val="accent6">
                    <a:lumMod val="50000"/>
                  </a:schemeClr>
                </a:solidFill>
              </a:rPr>
              <a:t> a populației rezidente </a:t>
            </a:r>
            <a:r>
              <a:rPr lang="ro-RO" sz="1100" b="1" dirty="0">
                <a:solidFill>
                  <a:schemeClr val="accent6">
                    <a:lumMod val="50000"/>
                  </a:schemeClr>
                </a:solidFill>
              </a:rPr>
              <a:t>mai mare de 20% </a:t>
            </a:r>
            <a:r>
              <a:rPr lang="ro-RO" sz="1100" dirty="0">
                <a:solidFill>
                  <a:schemeClr val="accent6">
                    <a:lumMod val="50000"/>
                  </a:schemeClr>
                </a:solidFill>
              </a:rPr>
              <a:t>în: TR (37,3%), CS (31,3%), MH (24,4%) și HD (23,8%). </a:t>
            </a:r>
            <a:endParaRPr sz="11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Google Shape;23;p3"/>
          <p:cNvSpPr txBox="1"/>
          <p:nvPr/>
        </p:nvSpPr>
        <p:spPr>
          <a:xfrm>
            <a:off x="3242785" y="1472088"/>
            <a:ext cx="1995137" cy="332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A7B5"/>
              </a:buClr>
              <a:buSzPts val="1400"/>
              <a:buFont typeface="Avenir"/>
              <a:buNone/>
            </a:pPr>
            <a:r>
              <a:rPr lang="ro-RO" sz="1400" b="1" i="0" u="none" strike="noStrike" cap="none" dirty="0">
                <a:solidFill>
                  <a:srgbClr val="007C80"/>
                </a:solidFill>
                <a:ea typeface="Avenir"/>
                <a:cs typeface="Avenir"/>
                <a:sym typeface="Avenir"/>
              </a:rPr>
              <a:t>RAPORTAT LA 1966</a:t>
            </a:r>
            <a:r>
              <a:rPr lang="en-US" sz="1400" b="1" i="0" u="none" strike="noStrike" cap="none" dirty="0">
                <a:solidFill>
                  <a:srgbClr val="007C80"/>
                </a:solidFill>
                <a:ea typeface="Avenir"/>
                <a:cs typeface="Avenir"/>
                <a:sym typeface="Avenir"/>
              </a:rPr>
              <a:t>     </a:t>
            </a:r>
            <a:endParaRPr dirty="0">
              <a:solidFill>
                <a:srgbClr val="007C80"/>
              </a:solidFill>
            </a:endParaRPr>
          </a:p>
        </p:txBody>
      </p:sp>
      <p:sp>
        <p:nvSpPr>
          <p:cNvPr id="24" name="Google Shape;24;p3"/>
          <p:cNvSpPr txBox="1"/>
          <p:nvPr/>
        </p:nvSpPr>
        <p:spPr>
          <a:xfrm>
            <a:off x="2376607" y="1480156"/>
            <a:ext cx="495297" cy="561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A7B5"/>
              </a:buClr>
              <a:buSzPts val="2700"/>
              <a:buFont typeface="Avenir"/>
              <a:buNone/>
            </a:pPr>
            <a:r>
              <a:rPr lang="en-US" sz="2700" b="1" i="0" u="none" strike="noStrike" cap="none" dirty="0">
                <a:solidFill>
                  <a:srgbClr val="007C80"/>
                </a:solidFill>
                <a:ea typeface="Avenir"/>
                <a:cs typeface="Avenir"/>
                <a:sym typeface="Avenir"/>
              </a:rPr>
              <a:t>A</a:t>
            </a:r>
            <a:endParaRPr b="1" dirty="0">
              <a:solidFill>
                <a:srgbClr val="007C80"/>
              </a:solidFill>
            </a:endParaRPr>
          </a:p>
        </p:txBody>
      </p:sp>
      <p:sp>
        <p:nvSpPr>
          <p:cNvPr id="26" name="Google Shape;25;p3"/>
          <p:cNvSpPr/>
          <p:nvPr/>
        </p:nvSpPr>
        <p:spPr>
          <a:xfrm>
            <a:off x="2382957" y="1474558"/>
            <a:ext cx="482597" cy="482596"/>
          </a:xfrm>
          <a:prstGeom prst="ellipse">
            <a:avLst/>
          </a:prstGeom>
          <a:noFill/>
          <a:ln w="12700" cap="flat" cmpd="sng">
            <a:solidFill>
              <a:srgbClr val="007C8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6;p3"/>
          <p:cNvSpPr/>
          <p:nvPr/>
        </p:nvSpPr>
        <p:spPr>
          <a:xfrm>
            <a:off x="6887735" y="2651305"/>
            <a:ext cx="987431" cy="1659917"/>
          </a:xfrm>
          <a:prstGeom prst="roundRect">
            <a:avLst>
              <a:gd name="adj" fmla="val 14129"/>
            </a:avLst>
          </a:prstGeom>
          <a:solidFill>
            <a:srgbClr val="794C0C"/>
          </a:solidFill>
          <a:ln>
            <a:noFill/>
          </a:ln>
          <a:effectLst>
            <a:outerShdw blurRad="101600" dist="118426" dir="8890792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7;p3"/>
          <p:cNvSpPr/>
          <p:nvPr/>
        </p:nvSpPr>
        <p:spPr>
          <a:xfrm>
            <a:off x="1619640" y="2938750"/>
            <a:ext cx="6255762" cy="1056287"/>
          </a:xfrm>
          <a:prstGeom prst="rect">
            <a:avLst/>
          </a:prstGeom>
          <a:gradFill>
            <a:gsLst>
              <a:gs pos="0">
                <a:srgbClr val="F8FCFF"/>
              </a:gs>
              <a:gs pos="69000">
                <a:srgbClr val="F8FCFF"/>
              </a:gs>
              <a:gs pos="99000">
                <a:srgbClr val="B8BCC0"/>
              </a:gs>
              <a:gs pos="100000">
                <a:srgbClr val="B8BCC0"/>
              </a:gs>
            </a:gsLst>
            <a:lin ang="17400000" scaled="0"/>
          </a:gradFill>
          <a:ln>
            <a:noFill/>
          </a:ln>
          <a:effectLst>
            <a:outerShdw blurRad="101600" dist="118426" dir="2118751" rotWithShape="0">
              <a:srgbClr val="000000">
                <a:alpha val="23137"/>
              </a:srgbClr>
            </a:outerShdw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8;p3"/>
          <p:cNvSpPr/>
          <p:nvPr/>
        </p:nvSpPr>
        <p:spPr>
          <a:xfrm rot="10800000" flipH="1">
            <a:off x="6998912" y="3473133"/>
            <a:ext cx="1495228" cy="83521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8" y="0"/>
                </a:lnTo>
                <a:lnTo>
                  <a:pt x="21600" y="21600"/>
                </a:lnTo>
                <a:lnTo>
                  <a:pt x="9980" y="2147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7B4910"/>
              </a:gs>
              <a:gs pos="2987">
                <a:srgbClr val="7B4910"/>
              </a:gs>
              <a:gs pos="17836">
                <a:srgbClr val="B96F18"/>
              </a:gs>
              <a:gs pos="100000">
                <a:srgbClr val="B96F18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29;p3"/>
          <p:cNvSpPr/>
          <p:nvPr/>
        </p:nvSpPr>
        <p:spPr>
          <a:xfrm>
            <a:off x="6998912" y="2649567"/>
            <a:ext cx="1495464" cy="82939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11776" y="0"/>
                </a:lnTo>
                <a:lnTo>
                  <a:pt x="21600" y="21529"/>
                </a:lnTo>
                <a:lnTo>
                  <a:pt x="9951" y="216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9CD3E"/>
              </a:gs>
              <a:gs pos="7016">
                <a:srgbClr val="F9CD3E"/>
              </a:gs>
              <a:gs pos="15323">
                <a:srgbClr val="FDA943"/>
              </a:gs>
              <a:gs pos="100000">
                <a:srgbClr val="FDA943"/>
              </a:gs>
            </a:gsLst>
            <a:lin ang="5400000" scaled="0"/>
          </a:gra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1;p3"/>
          <p:cNvSpPr txBox="1"/>
          <p:nvPr/>
        </p:nvSpPr>
        <p:spPr>
          <a:xfrm>
            <a:off x="3242785" y="3224688"/>
            <a:ext cx="4082354" cy="332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A945"/>
              </a:buClr>
              <a:buSzPts val="1400"/>
              <a:buFont typeface="Avenir"/>
              <a:buNone/>
            </a:pPr>
            <a:r>
              <a:rPr lang="ro-RO" sz="1400" b="1" dirty="0">
                <a:solidFill>
                  <a:srgbClr val="FF8200"/>
                </a:solidFill>
                <a:sym typeface="Avenir"/>
              </a:rPr>
              <a:t>RAPORTAT LA 1948</a:t>
            </a:r>
            <a:endParaRPr dirty="0">
              <a:solidFill>
                <a:srgbClr val="FF8200"/>
              </a:solidFill>
            </a:endParaRPr>
          </a:p>
        </p:txBody>
      </p:sp>
      <p:sp>
        <p:nvSpPr>
          <p:cNvPr id="33" name="Google Shape;32;p3"/>
          <p:cNvSpPr txBox="1"/>
          <p:nvPr/>
        </p:nvSpPr>
        <p:spPr>
          <a:xfrm>
            <a:off x="2376607" y="3241200"/>
            <a:ext cx="495297" cy="561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A945"/>
              </a:buClr>
              <a:buSzPts val="2700"/>
              <a:buFont typeface="Avenir"/>
              <a:buNone/>
            </a:pPr>
            <a:r>
              <a:rPr lang="en-US" sz="2700" b="1" i="0" u="none" strike="noStrike" cap="none" dirty="0">
                <a:solidFill>
                  <a:srgbClr val="FF8200"/>
                </a:solidFill>
                <a:ea typeface="Avenir"/>
                <a:cs typeface="Avenir"/>
                <a:sym typeface="Avenir"/>
              </a:rPr>
              <a:t>B</a:t>
            </a:r>
            <a:endParaRPr b="1" dirty="0">
              <a:solidFill>
                <a:srgbClr val="FF8200"/>
              </a:solidFill>
            </a:endParaRPr>
          </a:p>
        </p:txBody>
      </p:sp>
      <p:sp>
        <p:nvSpPr>
          <p:cNvPr id="34" name="Google Shape;33;p3"/>
          <p:cNvSpPr/>
          <p:nvPr/>
        </p:nvSpPr>
        <p:spPr>
          <a:xfrm>
            <a:off x="2382957" y="3227158"/>
            <a:ext cx="482597" cy="482596"/>
          </a:xfrm>
          <a:prstGeom prst="ellipse">
            <a:avLst/>
          </a:prstGeom>
          <a:noFill/>
          <a:ln w="12700" cap="flat" cmpd="sng">
            <a:solidFill>
              <a:srgbClr val="FF82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22;p3"/>
          <p:cNvSpPr txBox="1"/>
          <p:nvPr/>
        </p:nvSpPr>
        <p:spPr>
          <a:xfrm>
            <a:off x="3249135" y="3472615"/>
            <a:ext cx="4039156" cy="241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475" tIns="21475" rIns="21475" bIns="21475" anchor="t" anchorCtr="0">
            <a:noAutofit/>
          </a:bodyPr>
          <a:lstStyle/>
          <a:p>
            <a:pPr lvl="0">
              <a:buClr>
                <a:srgbClr val="535353"/>
              </a:buClr>
              <a:buSzPts val="500"/>
            </a:pPr>
            <a:r>
              <a:rPr lang="ro-RO" sz="1100" b="1" dirty="0">
                <a:solidFill>
                  <a:schemeClr val="accent6">
                    <a:lumMod val="50000"/>
                  </a:schemeClr>
                </a:solidFill>
              </a:rPr>
              <a:t>Reducere</a:t>
            </a:r>
            <a:r>
              <a:rPr lang="ro-RO" sz="1100" dirty="0">
                <a:solidFill>
                  <a:schemeClr val="accent6">
                    <a:lumMod val="50000"/>
                  </a:schemeClr>
                </a:solidFill>
              </a:rPr>
              <a:t> a populației rezidente </a:t>
            </a:r>
            <a:r>
              <a:rPr lang="ro-RO" sz="1100" b="1" dirty="0">
                <a:solidFill>
                  <a:schemeClr val="accent6">
                    <a:lumMod val="50000"/>
                  </a:schemeClr>
                </a:solidFill>
              </a:rPr>
              <a:t>mai mare de 15% </a:t>
            </a:r>
            <a:r>
              <a:rPr lang="ro-RO" sz="1100" dirty="0">
                <a:solidFill>
                  <a:schemeClr val="accent6">
                    <a:lumMod val="50000"/>
                  </a:schemeClr>
                </a:solidFill>
              </a:rPr>
              <a:t>în: TR (33,6%), MH (23,1%), SJ (19,2%), CS (18,4%) și GR (16,4%).</a:t>
            </a:r>
            <a:endParaRPr sz="11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463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Shape 2"/>
          <p:cNvSpPr txBox="1"/>
          <p:nvPr/>
        </p:nvSpPr>
        <p:spPr>
          <a:xfrm>
            <a:off x="1619640" y="0"/>
            <a:ext cx="7524000" cy="884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just"/>
            <a:r>
              <a:rPr lang="ro-RO" sz="2000" b="1" spc="-1" dirty="0">
                <a:solidFill>
                  <a:schemeClr val="accent5"/>
                </a:solidFill>
                <a:ea typeface="Arial Unicode MS"/>
              </a:rPr>
              <a:t>EFECTELE MIGRAȚIEI INTERNAȚIONALE (1)</a:t>
            </a:r>
            <a:endParaRPr lang="ro-RO" sz="2000" spc="-1" dirty="0">
              <a:solidFill>
                <a:schemeClr val="accent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8779" y="1032015"/>
            <a:ext cx="8558617" cy="3257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0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Migrația internațională, </a:t>
            </a:r>
            <a:r>
              <a:rPr lang="ro-RO" sz="20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cel mai important rol în diminuarea populației României;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0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Numai în </a:t>
            </a:r>
            <a:r>
              <a:rPr lang="ro-RO" sz="20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perioada 2003–2011</a:t>
            </a:r>
            <a:r>
              <a:rPr lang="ro-RO" sz="20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diminuarea populației rezidente pe seama migrației internaționale a fost în proporție de </a:t>
            </a:r>
            <a:r>
              <a:rPr lang="ro-RO" sz="20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peste 75%</a:t>
            </a:r>
            <a:r>
              <a:rPr lang="ro-RO" sz="20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0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În perioada </a:t>
            </a:r>
            <a:r>
              <a:rPr lang="ro-RO" sz="20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2012–2025</a:t>
            </a:r>
            <a:r>
              <a:rPr lang="ro-RO" sz="20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s-au înregistrat cu aproape </a:t>
            </a:r>
            <a:r>
              <a:rPr lang="ro-RO" sz="20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965.000</a:t>
            </a:r>
            <a:r>
              <a:rPr lang="ro-RO" sz="20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decese mai multe decât numărul de nașteri</a:t>
            </a:r>
            <a:r>
              <a:rPr lang="ro-RO" sz="20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0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Migrația internațională </a:t>
            </a:r>
            <a:r>
              <a:rPr lang="ro-RO" sz="20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 contribuit la </a:t>
            </a:r>
            <a:r>
              <a:rPr lang="ro-RO" sz="20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reducerea populației </a:t>
            </a:r>
            <a:r>
              <a:rPr lang="ro-RO" sz="20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rezidente cu </a:t>
            </a:r>
            <a:r>
              <a:rPr lang="ro-RO" sz="20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423.000 persoane</a:t>
            </a:r>
            <a:r>
              <a:rPr lang="ro-RO" sz="20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ro-RO" sz="1100" dirty="0">
              <a:solidFill>
                <a:schemeClr val="accent6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ro-RO" sz="1100" dirty="0">
              <a:solidFill>
                <a:schemeClr val="accent6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ro-RO" sz="11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14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Shape 2"/>
          <p:cNvSpPr txBox="1"/>
          <p:nvPr/>
        </p:nvSpPr>
        <p:spPr>
          <a:xfrm>
            <a:off x="1619640" y="0"/>
            <a:ext cx="7524000" cy="884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just"/>
            <a:r>
              <a:rPr lang="ro-RO" sz="2000" b="1" spc="-1" dirty="0">
                <a:solidFill>
                  <a:schemeClr val="accent5"/>
                </a:solidFill>
                <a:ea typeface="Arial Unicode MS"/>
              </a:rPr>
              <a:t>EFECTELE MIGRAȚIEI INTERNAȚIONALE (2)</a:t>
            </a:r>
            <a:endParaRPr lang="ro-RO" sz="2000" spc="-1" dirty="0">
              <a:solidFill>
                <a:schemeClr val="accent5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11950" y="840203"/>
            <a:ext cx="2331690" cy="2757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sz="12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Număr mare de copii născuți în străinătate;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sz="12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Legătură puternică a emigrației cu țara;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sz="1200" b="1" dirty="0">
                <a:solidFill>
                  <a:schemeClr val="accent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Pe parcursul perioadei </a:t>
            </a:r>
            <a:r>
              <a:rPr lang="ro-RO" sz="1200" b="1" dirty="0">
                <a:solidFill>
                  <a:schemeClr val="accent5"/>
                </a:solidFill>
                <a:cs typeface="Arial" panose="020B0604020202020204" pitchFamily="34" charset="0"/>
              </a:rPr>
              <a:t>2014 – 202</a:t>
            </a:r>
            <a:r>
              <a:rPr lang="en-GB" sz="1200" b="1" dirty="0">
                <a:solidFill>
                  <a:schemeClr val="accent5"/>
                </a:solidFill>
                <a:cs typeface="Arial" panose="020B0604020202020204" pitchFamily="34" charset="0"/>
              </a:rPr>
              <a:t>5</a:t>
            </a:r>
            <a:r>
              <a:rPr lang="ro-RO" sz="1200" b="1" dirty="0">
                <a:solidFill>
                  <a:schemeClr val="accent5"/>
                </a:solidFill>
                <a:cs typeface="Arial" panose="020B0604020202020204" pitchFamily="34" charset="0"/>
              </a:rPr>
              <a:t> s-au născut în țară </a:t>
            </a:r>
            <a:r>
              <a:rPr lang="en-GB" sz="1200" b="1" dirty="0">
                <a:solidFill>
                  <a:schemeClr val="accent5"/>
                </a:solidFill>
                <a:cs typeface="Arial" panose="020B0604020202020204" pitchFamily="34" charset="0"/>
              </a:rPr>
              <a:t>1945</a:t>
            </a:r>
            <a:r>
              <a:rPr lang="ro-RO" sz="1200" b="1" dirty="0">
                <a:solidFill>
                  <a:schemeClr val="accent5"/>
                </a:solidFill>
                <a:cs typeface="Arial" panose="020B0604020202020204" pitchFamily="34" charset="0"/>
              </a:rPr>
              <a:t> mii copii, iar în străinătate și înregistrați în țară 3</a:t>
            </a:r>
            <a:r>
              <a:rPr lang="en-GB" sz="1200" b="1" dirty="0">
                <a:solidFill>
                  <a:schemeClr val="accent5"/>
                </a:solidFill>
                <a:cs typeface="Arial" panose="020B0604020202020204" pitchFamily="34" charset="0"/>
              </a:rPr>
              <a:t>90</a:t>
            </a:r>
            <a:r>
              <a:rPr lang="ro-RO" sz="1200" b="1" dirty="0">
                <a:solidFill>
                  <a:schemeClr val="accent5"/>
                </a:solidFill>
                <a:cs typeface="Arial" panose="020B0604020202020204" pitchFamily="34" charset="0"/>
              </a:rPr>
              <a:t> mii copii (raportul este de 5 copii în țară la unul în străinătate)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o-RO" sz="1200" dirty="0">
              <a:solidFill>
                <a:schemeClr val="accent6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46F5AC7-6D05-BCD8-E8A9-B81FDDBB4B5E}"/>
              </a:ext>
            </a:extLst>
          </p:cNvPr>
          <p:cNvSpPr/>
          <p:nvPr/>
        </p:nvSpPr>
        <p:spPr>
          <a:xfrm>
            <a:off x="619433" y="3578487"/>
            <a:ext cx="6091084" cy="275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12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Figura: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Num</a:t>
            </a:r>
            <a:r>
              <a:rPr lang="ro-RO" sz="12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ă</a:t>
            </a:r>
            <a:r>
              <a:rPr lang="en-US" sz="1200" dirty="0" err="1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rul</a:t>
            </a:r>
            <a:r>
              <a:rPr lang="ro-RO" sz="12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născuților-vii din </a:t>
            </a:r>
            <a:r>
              <a:rPr lang="ro-RO" sz="1200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străinătate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o-RO" sz="1200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și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din</a:t>
            </a:r>
            <a:r>
              <a:rPr lang="ro-RO" sz="1200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 țară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2F8453A-35E6-E533-D7FA-C65BFA1AA1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3252737"/>
              </p:ext>
            </p:extLst>
          </p:nvPr>
        </p:nvGraphicFramePr>
        <p:xfrm>
          <a:off x="1132676" y="633101"/>
          <a:ext cx="5679274" cy="280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86652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4F9E3-B910-8EF3-7185-B8E6AE9CF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64C684-70C3-9592-F9DF-75822BFE5476}"/>
              </a:ext>
            </a:extLst>
          </p:cNvPr>
          <p:cNvSpPr txBox="1"/>
          <p:nvPr/>
        </p:nvSpPr>
        <p:spPr>
          <a:xfrm>
            <a:off x="443002" y="835469"/>
            <a:ext cx="8502216" cy="30469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600" b="1" dirty="0">
                <a:solidFill>
                  <a:schemeClr val="accent5"/>
                </a:solidFill>
              </a:rPr>
              <a:t>Nurier Roubini (Megathreats) : </a:t>
            </a:r>
            <a:r>
              <a:rPr lang="ro-RO" sz="1600" b="1" dirty="0">
                <a:solidFill>
                  <a:schemeClr val="tx1"/>
                </a:solidFill>
              </a:rPr>
              <a:t>problemele demografice printre cele mai mari provocări ale viitorului (The Demographic Time Bomb);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600" b="1" dirty="0">
                <a:solidFill>
                  <a:schemeClr val="accent5"/>
                </a:solidFill>
              </a:rPr>
              <a:t>Vasile Ghețău: </a:t>
            </a:r>
            <a:r>
              <a:rPr lang="ro-RO" sz="1600" b="1" dirty="0">
                <a:solidFill>
                  <a:schemeClr val="tx1"/>
                </a:solidFill>
              </a:rPr>
              <a:t>sporul natural negativ este dificil de contracarat într-un viitor apropiat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600" b="1" dirty="0">
                <a:solidFill>
                  <a:schemeClr val="accent5"/>
                </a:solidFill>
              </a:rPr>
              <a:t>Rapoartele ONU:</a:t>
            </a:r>
            <a:r>
              <a:rPr lang="ro-RO" sz="1600" b="1" dirty="0">
                <a:solidFill>
                  <a:schemeClr val="tx1"/>
                </a:solidFill>
              </a:rPr>
              <a:t> țările din Europa vor înregistra scăderi a populației până în 2050 ca urmare a ratelor de fertilitate sub 2.1 născuți – vii/femeie;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600" b="1" dirty="0">
                <a:solidFill>
                  <a:schemeClr val="tx1"/>
                </a:solidFill>
              </a:rPr>
              <a:t>Europa are o pondere mare a populației cu vârsta mai mare de 60 ani (25.3);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600" b="1" dirty="0">
                <a:solidFill>
                  <a:schemeClr val="tx1"/>
                </a:solidFill>
              </a:rPr>
              <a:t>Până în anul 2050 ponderea acestei populații va crește la peste 35%;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600" b="1" dirty="0">
                <a:solidFill>
                  <a:schemeClr val="tx1"/>
                </a:solidFill>
              </a:rPr>
              <a:t>Europa – ponderea populației mai mici de 15 ani este de numai 16.1%;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600" b="1" dirty="0">
                <a:solidFill>
                  <a:schemeClr val="accent5"/>
                </a:solidFill>
              </a:rPr>
              <a:t>Proiecție Eurostat: </a:t>
            </a:r>
            <a:r>
              <a:rPr lang="ro-RO" sz="1600" b="1" dirty="0">
                <a:solidFill>
                  <a:schemeClr val="tx1"/>
                </a:solidFill>
              </a:rPr>
              <a:t>populația UE va crește până în 2028 (aprox. 450 milioane locuitori), apoi va scădea până 2100 (416.1 milioane locuitor) – scădere cu 7.5%;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600" b="1" dirty="0">
                <a:solidFill>
                  <a:schemeClr val="tx1"/>
                </a:solidFill>
              </a:rPr>
              <a:t>.  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8F28C3-2D5E-D505-752C-20E8C7714559}"/>
              </a:ext>
            </a:extLst>
          </p:cNvPr>
          <p:cNvSpPr txBox="1"/>
          <p:nvPr/>
        </p:nvSpPr>
        <p:spPr>
          <a:xfrm>
            <a:off x="1097786" y="312249"/>
            <a:ext cx="6182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dirty="0">
                <a:solidFill>
                  <a:schemeClr val="accent5"/>
                </a:solidFill>
              </a:rPr>
              <a:t>CONTEXT EUROPEAN </a:t>
            </a:r>
            <a:endParaRPr lang="en-GB" sz="28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557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AAEA5-6D9F-A637-1501-1B5EF676F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398432-A77C-D1F5-8E3F-D78D2B38076C}"/>
              </a:ext>
            </a:extLst>
          </p:cNvPr>
          <p:cNvSpPr txBox="1"/>
          <p:nvPr/>
        </p:nvSpPr>
        <p:spPr>
          <a:xfrm>
            <a:off x="443002" y="835469"/>
            <a:ext cx="8502216" cy="36009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5"/>
                </a:solidFill>
              </a:rPr>
              <a:t>E</a:t>
            </a:r>
            <a:r>
              <a:rPr lang="ro-RO" sz="2000" b="1" dirty="0">
                <a:solidFill>
                  <a:schemeClr val="accent5"/>
                </a:solidFill>
              </a:rPr>
              <a:t>voluţia populaţiei rezidente a României până în anul 20</a:t>
            </a:r>
            <a:r>
              <a:rPr lang="en-US" sz="2000" b="1" dirty="0">
                <a:solidFill>
                  <a:schemeClr val="accent5"/>
                </a:solidFill>
              </a:rPr>
              <a:t>8</a:t>
            </a:r>
            <a:r>
              <a:rPr lang="ro-RO" sz="2000" b="1" dirty="0">
                <a:solidFill>
                  <a:schemeClr val="accent5"/>
                </a:solidFill>
              </a:rPr>
              <a:t>0</a:t>
            </a:r>
            <a:r>
              <a:rPr lang="en-US" sz="2000" b="1" dirty="0">
                <a:solidFill>
                  <a:schemeClr val="accent5"/>
                </a:solidFill>
              </a:rPr>
              <a:t> </a:t>
            </a:r>
          </a:p>
          <a:p>
            <a:pPr algn="ctr"/>
            <a:r>
              <a:rPr lang="en-US" sz="1600" b="1" dirty="0">
                <a:solidFill>
                  <a:schemeClr val="accent5"/>
                </a:solidFill>
              </a:rPr>
              <a:t>                                                                        </a:t>
            </a:r>
            <a:r>
              <a:rPr lang="en-US" sz="1600" b="1" dirty="0" err="1">
                <a:solidFill>
                  <a:schemeClr val="accent5"/>
                </a:solidFill>
              </a:rPr>
              <a:t>Mii</a:t>
            </a:r>
            <a:r>
              <a:rPr lang="en-US" sz="1600" b="1" dirty="0">
                <a:solidFill>
                  <a:schemeClr val="accent5"/>
                </a:solidFill>
              </a:rPr>
              <a:t> </a:t>
            </a:r>
            <a:r>
              <a:rPr lang="en-US" sz="1600" b="1" dirty="0" err="1">
                <a:solidFill>
                  <a:schemeClr val="accent5"/>
                </a:solidFill>
              </a:rPr>
              <a:t>persoane</a:t>
            </a:r>
            <a:endParaRPr lang="en-US" sz="1600" b="1" dirty="0">
              <a:solidFill>
                <a:schemeClr val="accent5"/>
              </a:solidFill>
            </a:endParaRPr>
          </a:p>
          <a:p>
            <a:pPr algn="ctr"/>
            <a:endParaRPr lang="en-US" sz="1600" b="1" dirty="0">
              <a:solidFill>
                <a:schemeClr val="accent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FE34AF4-E8CD-A85B-89FE-93CF52050A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330637"/>
              </p:ext>
            </p:extLst>
          </p:nvPr>
        </p:nvGraphicFramePr>
        <p:xfrm>
          <a:off x="1236420" y="1992440"/>
          <a:ext cx="6227244" cy="1160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7572">
                  <a:extLst>
                    <a:ext uri="{9D8B030D-6E8A-4147-A177-3AD203B41FA5}">
                      <a16:colId xmlns:a16="http://schemas.microsoft.com/office/drawing/2014/main" val="931043740"/>
                    </a:ext>
                  </a:extLst>
                </a:gridCol>
                <a:gridCol w="761017">
                  <a:extLst>
                    <a:ext uri="{9D8B030D-6E8A-4147-A177-3AD203B41FA5}">
                      <a16:colId xmlns:a16="http://schemas.microsoft.com/office/drawing/2014/main" val="294199458"/>
                    </a:ext>
                  </a:extLst>
                </a:gridCol>
                <a:gridCol w="690224">
                  <a:extLst>
                    <a:ext uri="{9D8B030D-6E8A-4147-A177-3AD203B41FA5}">
                      <a16:colId xmlns:a16="http://schemas.microsoft.com/office/drawing/2014/main" val="1804924260"/>
                    </a:ext>
                  </a:extLst>
                </a:gridCol>
                <a:gridCol w="755435">
                  <a:extLst>
                    <a:ext uri="{9D8B030D-6E8A-4147-A177-3AD203B41FA5}">
                      <a16:colId xmlns:a16="http://schemas.microsoft.com/office/drawing/2014/main" val="2615267766"/>
                    </a:ext>
                  </a:extLst>
                </a:gridCol>
                <a:gridCol w="610749">
                  <a:extLst>
                    <a:ext uri="{9D8B030D-6E8A-4147-A177-3AD203B41FA5}">
                      <a16:colId xmlns:a16="http://schemas.microsoft.com/office/drawing/2014/main" val="1194368918"/>
                    </a:ext>
                  </a:extLst>
                </a:gridCol>
                <a:gridCol w="610749">
                  <a:extLst>
                    <a:ext uri="{9D8B030D-6E8A-4147-A177-3AD203B41FA5}">
                      <a16:colId xmlns:a16="http://schemas.microsoft.com/office/drawing/2014/main" val="159677241"/>
                    </a:ext>
                  </a:extLst>
                </a:gridCol>
                <a:gridCol w="610749">
                  <a:extLst>
                    <a:ext uri="{9D8B030D-6E8A-4147-A177-3AD203B41FA5}">
                      <a16:colId xmlns:a16="http://schemas.microsoft.com/office/drawing/2014/main" val="3241584184"/>
                    </a:ext>
                  </a:extLst>
                </a:gridCol>
                <a:gridCol w="610749">
                  <a:extLst>
                    <a:ext uri="{9D8B030D-6E8A-4147-A177-3AD203B41FA5}">
                      <a16:colId xmlns:a16="http://schemas.microsoft.com/office/drawing/2014/main" val="3825792143"/>
                    </a:ext>
                  </a:extLst>
                </a:gridCol>
              </a:tblGrid>
              <a:tr h="290052"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3132714"/>
                  </a:ext>
                </a:extLst>
              </a:tr>
              <a:tr h="290052"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Varianta constanta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0091569"/>
                  </a:ext>
                </a:extLst>
              </a:tr>
              <a:tr h="290052"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Varianta medie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15633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32099946"/>
                  </a:ext>
                </a:extLst>
              </a:tr>
              <a:tr h="290052"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Varianta optimista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17113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3931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38295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Shape 2"/>
          <p:cNvSpPr txBox="1"/>
          <p:nvPr/>
        </p:nvSpPr>
        <p:spPr>
          <a:xfrm>
            <a:off x="919952" y="171225"/>
            <a:ext cx="5050069" cy="64935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just"/>
            <a:r>
              <a:rPr lang="ro-RO" sz="2800" b="1" spc="-1" dirty="0">
                <a:solidFill>
                  <a:schemeClr val="accent5"/>
                </a:solidFill>
                <a:ea typeface="Arial Unicode MS"/>
              </a:rPr>
              <a:t>CONCLUZII</a:t>
            </a:r>
            <a:endParaRPr lang="ro-RO" sz="2800" b="1" spc="-1" dirty="0">
              <a:solidFill>
                <a:schemeClr val="accent5"/>
              </a:solidFill>
            </a:endParaRPr>
          </a:p>
        </p:txBody>
      </p:sp>
      <p:sp>
        <p:nvSpPr>
          <p:cNvPr id="7" name="CustomShape 5"/>
          <p:cNvSpPr/>
          <p:nvPr/>
        </p:nvSpPr>
        <p:spPr>
          <a:xfrm>
            <a:off x="3159501" y="1059480"/>
            <a:ext cx="899640" cy="899640"/>
          </a:xfrm>
          <a:prstGeom prst="ellipse">
            <a:avLst/>
          </a:prstGeom>
          <a:solidFill>
            <a:srgbClr val="FF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" name="CustomShape 6"/>
          <p:cNvSpPr/>
          <p:nvPr/>
        </p:nvSpPr>
        <p:spPr>
          <a:xfrm>
            <a:off x="5070381" y="1059480"/>
            <a:ext cx="899640" cy="899640"/>
          </a:xfrm>
          <a:prstGeom prst="ellipse">
            <a:avLst/>
          </a:prstGeom>
          <a:solidFill>
            <a:srgbClr val="00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CustomShape 7"/>
          <p:cNvSpPr/>
          <p:nvPr/>
        </p:nvSpPr>
        <p:spPr>
          <a:xfrm>
            <a:off x="3159501" y="2365380"/>
            <a:ext cx="899640" cy="899640"/>
          </a:xfrm>
          <a:prstGeom prst="ellipse">
            <a:avLst/>
          </a:prstGeom>
          <a:solidFill>
            <a:srgbClr val="354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" name="CustomShape 8"/>
          <p:cNvSpPr/>
          <p:nvPr/>
        </p:nvSpPr>
        <p:spPr>
          <a:xfrm>
            <a:off x="5070381" y="2365380"/>
            <a:ext cx="899640" cy="899640"/>
          </a:xfrm>
          <a:prstGeom prst="ellipse">
            <a:avLst/>
          </a:prstGeom>
          <a:solidFill>
            <a:srgbClr val="276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1" name="Group 13"/>
          <p:cNvGrpSpPr/>
          <p:nvPr/>
        </p:nvGrpSpPr>
        <p:grpSpPr>
          <a:xfrm>
            <a:off x="5970021" y="359460"/>
            <a:ext cx="2907230" cy="3242223"/>
            <a:chOff x="6139945" y="1390668"/>
            <a:chExt cx="2457013" cy="3242223"/>
          </a:xfrm>
        </p:grpSpPr>
        <p:sp>
          <p:nvSpPr>
            <p:cNvPr id="12" name="CustomShape 14"/>
            <p:cNvSpPr/>
            <p:nvPr/>
          </p:nvSpPr>
          <p:spPr>
            <a:xfrm>
              <a:off x="6221678" y="1390668"/>
              <a:ext cx="2375280" cy="2728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o-RO" sz="1200" b="1" strike="noStrike" spc="-1" dirty="0">
                  <a:solidFill>
                    <a:schemeClr val="accent6">
                      <a:lumMod val="50000"/>
                    </a:schemeClr>
                  </a:solidFill>
                  <a:latin typeface="Arial"/>
                  <a:ea typeface="Arial Unicode MS"/>
                </a:rPr>
                <a:t>Evoluții în profil teritorial</a:t>
              </a:r>
              <a:endParaRPr lang="ro-RO" sz="1200" b="1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</a:endParaRPr>
            </a:p>
          </p:txBody>
        </p:sp>
        <p:sp>
          <p:nvSpPr>
            <p:cNvPr id="13" name="CustomShape 15"/>
            <p:cNvSpPr/>
            <p:nvPr/>
          </p:nvSpPr>
          <p:spPr>
            <a:xfrm>
              <a:off x="6139945" y="1772023"/>
              <a:ext cx="2457013" cy="2860868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 marL="171450" indent="-171450">
                <a:lnSpc>
                  <a:spcPct val="100000"/>
                </a:lnSpc>
                <a:buFont typeface="Arial" panose="020B0604020202020204" pitchFamily="34" charset="0"/>
                <a:buChar char="•"/>
              </a:pP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Evoluția la </a:t>
              </a:r>
              <a:r>
                <a:rPr lang="ro-RO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nivel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 de județe ne arată diferențe semnificative în județele în care s-a înregistrat o diminuare a activității economice pe parcursul ultimilor </a:t>
              </a:r>
              <a:r>
                <a:rPr lang="ro-RO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30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 de ani</a:t>
              </a:r>
              <a:endParaRPr lang="ro-RO" sz="1200" spc="-1" dirty="0">
                <a:solidFill>
                  <a:schemeClr val="accent6">
                    <a:lumMod val="50000"/>
                  </a:schemeClr>
                </a:solidFill>
                <a:ea typeface="Arial Unicode MS"/>
              </a:endParaRPr>
            </a:p>
            <a:p>
              <a:pPr marL="171450" indent="-171450">
                <a:lnSpc>
                  <a:spcPct val="100000"/>
                </a:lnSpc>
                <a:buFont typeface="Arial" panose="020B0604020202020204" pitchFamily="34" charset="0"/>
                <a:buChar char="•"/>
              </a:pPr>
              <a:r>
                <a:rPr lang="ro-RO" sz="1200" b="0" strike="noStrike" spc="-1" dirty="0">
                  <a:solidFill>
                    <a:schemeClr val="accent6">
                      <a:lumMod val="50000"/>
                    </a:schemeClr>
                  </a:solidFill>
                  <a:latin typeface="Arial"/>
                </a:rPr>
                <a:t>Declinul demografic este greu de st</a:t>
              </a:r>
              <a:r>
                <a:rPr lang="ro-RO" sz="1200" spc="-1" dirty="0">
                  <a:solidFill>
                    <a:schemeClr val="accent6">
                      <a:lumMod val="50000"/>
                    </a:schemeClr>
                  </a:solidFill>
                  <a:latin typeface="Arial"/>
                </a:rPr>
                <a:t>opat la nivelul județelor cu populație îmbătrânită și cu un mediu economic care nu stimulează atragerea forței de muncă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spc="-1" dirty="0" err="1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În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 </a:t>
              </a:r>
              <a:r>
                <a:rPr lang="en-US" sz="1200" spc="-1" dirty="0" err="1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județele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 </a:t>
              </a:r>
              <a:r>
                <a:rPr lang="ro-RO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cu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 </a:t>
              </a:r>
              <a:r>
                <a:rPr lang="en-US" sz="1200" spc="-1" dirty="0" err="1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activitate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 </a:t>
              </a:r>
              <a:r>
                <a:rPr lang="en-US" sz="1200" spc="-1" dirty="0" err="1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economică</a:t>
              </a:r>
              <a:r>
                <a:rPr lang="ro-RO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 intensă sau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 </a:t>
              </a:r>
              <a:r>
                <a:rPr lang="en-US" sz="1200" spc="-1" dirty="0" err="1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în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 </a:t>
              </a:r>
              <a:r>
                <a:rPr lang="en-US" sz="1200" spc="-1" dirty="0" err="1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centre</a:t>
              </a:r>
              <a:r>
                <a:rPr lang="ro-RO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le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 </a:t>
              </a:r>
              <a:r>
                <a:rPr lang="en-US" sz="1200" spc="-1" dirty="0" err="1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universitare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 </a:t>
              </a:r>
              <a:r>
                <a:rPr lang="ro-RO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există 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o </a:t>
              </a:r>
              <a:r>
                <a:rPr lang="en-US" sz="1200" spc="-1" dirty="0" err="1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stabilizare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 a </a:t>
              </a:r>
              <a:r>
                <a:rPr lang="en-US" sz="1200" spc="-1" dirty="0" err="1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populației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 </a:t>
              </a:r>
              <a:r>
                <a:rPr lang="en-US" sz="1200" spc="-1" dirty="0" err="1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rezidente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 pe </a:t>
              </a:r>
              <a:r>
                <a:rPr lang="en-US" sz="1200" spc="-1" dirty="0" err="1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parcursul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 </a:t>
              </a:r>
              <a:r>
                <a:rPr lang="en-US" sz="1200" spc="-1" dirty="0" err="1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ultimilor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 </a:t>
              </a:r>
              <a:r>
                <a:rPr lang="ro-RO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10 </a:t>
              </a:r>
              <a:r>
                <a:rPr lang="en-US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ani</a:t>
              </a:r>
              <a:endParaRPr lang="ro-RO" sz="1200" b="0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</a:endParaRPr>
            </a:p>
            <a:p>
              <a:pPr marL="171450" indent="-171450">
                <a:lnSpc>
                  <a:spcPct val="100000"/>
                </a:lnSpc>
                <a:buFont typeface="Arial" panose="020B0604020202020204" pitchFamily="34" charset="0"/>
                <a:buChar char="•"/>
              </a:pPr>
              <a:endParaRPr lang="ro-RO" sz="1200" b="0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</a:endParaRPr>
            </a:p>
          </p:txBody>
        </p:sp>
      </p:grpSp>
      <p:grpSp>
        <p:nvGrpSpPr>
          <p:cNvPr id="17" name="Group 19"/>
          <p:cNvGrpSpPr/>
          <p:nvPr/>
        </p:nvGrpSpPr>
        <p:grpSpPr>
          <a:xfrm>
            <a:off x="457701" y="910440"/>
            <a:ext cx="2375280" cy="1260809"/>
            <a:chOff x="467640" y="1234800"/>
            <a:chExt cx="2375280" cy="1260809"/>
          </a:xfrm>
        </p:grpSpPr>
        <p:sp>
          <p:nvSpPr>
            <p:cNvPr id="18" name="CustomShape 20"/>
            <p:cNvSpPr/>
            <p:nvPr/>
          </p:nvSpPr>
          <p:spPr>
            <a:xfrm>
              <a:off x="467640" y="1234800"/>
              <a:ext cx="2375280" cy="2728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ro-RO" sz="1200" b="1" strike="noStrike" spc="-1" dirty="0">
                  <a:solidFill>
                    <a:schemeClr val="accent6">
                      <a:lumMod val="50000"/>
                    </a:schemeClr>
                  </a:solidFill>
                  <a:latin typeface="Arial"/>
                  <a:ea typeface="Arial Unicode MS"/>
                </a:rPr>
                <a:t>Nașteri și decese</a:t>
              </a:r>
              <a:endParaRPr lang="ro-RO" sz="1200" b="1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</a:endParaRPr>
            </a:p>
          </p:txBody>
        </p:sp>
        <p:sp>
          <p:nvSpPr>
            <p:cNvPr id="19" name="CustomShape 21"/>
            <p:cNvSpPr/>
            <p:nvPr/>
          </p:nvSpPr>
          <p:spPr>
            <a:xfrm>
              <a:off x="467640" y="1481400"/>
              <a:ext cx="2375280" cy="1014209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ro-RO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Evoluția numărului de nașteri și de decese din ultimii 10 ani nu creează premisa unei diminuări în perioada următoare a ratei anuale negative de creștere</a:t>
              </a:r>
              <a:endParaRPr lang="ro-RO" sz="1200" b="0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</a:endParaRPr>
            </a:p>
          </p:txBody>
        </p:sp>
      </p:grpSp>
      <p:grpSp>
        <p:nvGrpSpPr>
          <p:cNvPr id="20" name="Group 22"/>
          <p:cNvGrpSpPr/>
          <p:nvPr/>
        </p:nvGrpSpPr>
        <p:grpSpPr>
          <a:xfrm>
            <a:off x="457701" y="2232231"/>
            <a:ext cx="2412900" cy="1151692"/>
            <a:chOff x="467640" y="2983680"/>
            <a:chExt cx="2412900" cy="1151692"/>
          </a:xfrm>
        </p:grpSpPr>
        <p:sp>
          <p:nvSpPr>
            <p:cNvPr id="21" name="CustomShape 23"/>
            <p:cNvSpPr/>
            <p:nvPr/>
          </p:nvSpPr>
          <p:spPr>
            <a:xfrm>
              <a:off x="467640" y="2983680"/>
              <a:ext cx="2375280" cy="2728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ro-RO" sz="1200" b="1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Mediul economic</a:t>
              </a:r>
              <a:endParaRPr lang="ro-RO" sz="1200" b="1" spc="-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2" name="CustomShape 24"/>
            <p:cNvSpPr/>
            <p:nvPr/>
          </p:nvSpPr>
          <p:spPr>
            <a:xfrm>
              <a:off x="505260" y="3305829"/>
              <a:ext cx="2375280" cy="829543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ro-RO" sz="1200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rPr>
                <a:t>Un mediu economic dinamic asigure premise favorabile pentru stoparea declinului demografic</a:t>
              </a:r>
              <a:endParaRPr lang="ro-RO" sz="1200" b="0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</a:endParaRPr>
            </a:p>
          </p:txBody>
        </p:sp>
      </p:grpSp>
      <p:sp>
        <p:nvSpPr>
          <p:cNvPr id="23" name="CustomShape 13"/>
          <p:cNvSpPr/>
          <p:nvPr/>
        </p:nvSpPr>
        <p:spPr>
          <a:xfrm>
            <a:off x="3448401" y="1348380"/>
            <a:ext cx="321840" cy="3218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" name="CustomShape 13"/>
          <p:cNvSpPr/>
          <p:nvPr/>
        </p:nvSpPr>
        <p:spPr>
          <a:xfrm>
            <a:off x="3448401" y="2654280"/>
            <a:ext cx="321840" cy="3218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" name="CustomShape 13"/>
          <p:cNvSpPr/>
          <p:nvPr/>
        </p:nvSpPr>
        <p:spPr>
          <a:xfrm>
            <a:off x="5359281" y="1348380"/>
            <a:ext cx="321840" cy="3218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" name="CustomShape 13"/>
          <p:cNvSpPr/>
          <p:nvPr/>
        </p:nvSpPr>
        <p:spPr>
          <a:xfrm>
            <a:off x="5363233" y="2654280"/>
            <a:ext cx="321840" cy="3218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825671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373DBB-0E66-8D14-110E-D89D5A087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Shape 2">
            <a:extLst>
              <a:ext uri="{FF2B5EF4-FFF2-40B4-BE49-F238E27FC236}">
                <a16:creationId xmlns:a16="http://schemas.microsoft.com/office/drawing/2014/main" id="{4B3BCB26-3804-8A70-47CD-98955F9CF58D}"/>
              </a:ext>
            </a:extLst>
          </p:cNvPr>
          <p:cNvSpPr txBox="1"/>
          <p:nvPr/>
        </p:nvSpPr>
        <p:spPr>
          <a:xfrm>
            <a:off x="511277" y="0"/>
            <a:ext cx="8632363" cy="884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o-RO" sz="2000" b="1" spc="-1" dirty="0">
                <a:solidFill>
                  <a:schemeClr val="accent5"/>
                </a:solidFill>
                <a:latin typeface="Arial"/>
                <a:ea typeface="Arial Unicode MS"/>
              </a:rPr>
              <a:t>Factorii esențiali </a:t>
            </a:r>
            <a:r>
              <a:rPr lang="ro-RO" sz="2000" b="1" strike="noStrike" spc="-1" dirty="0">
                <a:solidFill>
                  <a:schemeClr val="accent5"/>
                </a:solidFill>
                <a:latin typeface="Arial"/>
                <a:ea typeface="Arial Unicode MS"/>
              </a:rPr>
              <a:t>în evoluțiile demografice din ultimii 35 de ani (1)</a:t>
            </a:r>
            <a:endParaRPr lang="ro-RO" sz="2000" b="0" strike="noStrike" spc="-1" dirty="0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D31203-235C-B882-6450-3A0FD530FEB7}"/>
              </a:ext>
            </a:extLst>
          </p:cNvPr>
          <p:cNvSpPr txBox="1"/>
          <p:nvPr/>
        </p:nvSpPr>
        <p:spPr>
          <a:xfrm>
            <a:off x="294968" y="698455"/>
            <a:ext cx="85393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sz="2000" b="1" dirty="0"/>
              <a:t>Schimbările politice din decembrie 1989 </a:t>
            </a:r>
            <a:r>
              <a:rPr lang="ro-RO" sz="2000" dirty="0"/>
              <a:t>→ </a:t>
            </a:r>
            <a:r>
              <a:rPr lang="ro-RO" sz="2000" b="1" dirty="0" err="1">
                <a:solidFill>
                  <a:schemeClr val="accent5"/>
                </a:solidFill>
              </a:rPr>
              <a:t>rel</a:t>
            </a:r>
            <a:r>
              <a:rPr lang="en-US" sz="2000" b="1" dirty="0" err="1">
                <a:solidFill>
                  <a:schemeClr val="accent5"/>
                </a:solidFill>
              </a:rPr>
              <a:t>ua</a:t>
            </a:r>
            <a:r>
              <a:rPr lang="ro-RO" sz="2000" b="1" dirty="0">
                <a:solidFill>
                  <a:schemeClr val="accent5"/>
                </a:solidFill>
              </a:rPr>
              <a:t>rea tranziției demografice caracteristică populației din fiecare țară în diverse perioade istorice</a:t>
            </a:r>
            <a:r>
              <a:rPr lang="ro-RO" sz="2000" dirty="0"/>
              <a:t>   </a:t>
            </a:r>
            <a:endParaRPr lang="en-GB" sz="20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8F4CDC8-E392-4C47-8A01-2CFCD488A1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3807102"/>
              </p:ext>
            </p:extLst>
          </p:nvPr>
        </p:nvGraphicFramePr>
        <p:xfrm>
          <a:off x="820009" y="1714117"/>
          <a:ext cx="7616067" cy="3141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9905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B8269-7F00-2B16-B120-C782735D0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Shape 2">
            <a:extLst>
              <a:ext uri="{FF2B5EF4-FFF2-40B4-BE49-F238E27FC236}">
                <a16:creationId xmlns:a16="http://schemas.microsoft.com/office/drawing/2014/main" id="{CEB221AD-05F0-0CB6-9204-2A55562BE10B}"/>
              </a:ext>
            </a:extLst>
          </p:cNvPr>
          <p:cNvSpPr txBox="1"/>
          <p:nvPr/>
        </p:nvSpPr>
        <p:spPr>
          <a:xfrm>
            <a:off x="511637" y="0"/>
            <a:ext cx="8632363" cy="69845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o-RO" sz="2000" b="1" strike="noStrike" spc="-1" dirty="0">
                <a:solidFill>
                  <a:schemeClr val="accent5"/>
                </a:solidFill>
                <a:latin typeface="Arial"/>
                <a:ea typeface="Arial Unicode MS"/>
              </a:rPr>
              <a:t>Aspecte relevante în evoluțiile demografice din ultimii 35 de ani (2)</a:t>
            </a:r>
            <a:endParaRPr lang="ro-RO" sz="2000" b="0" strike="noStrike" spc="-1" dirty="0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285786-332E-6674-8BC2-1EC51178FD9B}"/>
              </a:ext>
            </a:extLst>
          </p:cNvPr>
          <p:cNvSpPr txBox="1"/>
          <p:nvPr/>
        </p:nvSpPr>
        <p:spPr>
          <a:xfrm>
            <a:off x="75515" y="478816"/>
            <a:ext cx="86971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dirty="0"/>
              <a:t>Condițiile economice din perioada de tranziție + dreptul persoanelor la libera circulație → migrația internațională masivă a persoanelor: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dirty="0"/>
              <a:t>Flux masiv de emigranți în perioada 2000 – 2009.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4591C75B-8420-5B2A-B3D2-DE21A2FE12F9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020543" y="158261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6034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54397-D5EE-EC2D-CBFE-D28FF98B8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Shape 2">
            <a:extLst>
              <a:ext uri="{FF2B5EF4-FFF2-40B4-BE49-F238E27FC236}">
                <a16:creationId xmlns:a16="http://schemas.microsoft.com/office/drawing/2014/main" id="{B1F966AB-B986-0BB8-9FB0-D3F732FA0E14}"/>
              </a:ext>
            </a:extLst>
          </p:cNvPr>
          <p:cNvSpPr txBox="1"/>
          <p:nvPr/>
        </p:nvSpPr>
        <p:spPr>
          <a:xfrm>
            <a:off x="511277" y="0"/>
            <a:ext cx="8632363" cy="884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o-RO" sz="2000" b="1" strike="noStrike" spc="-1" dirty="0">
                <a:solidFill>
                  <a:schemeClr val="accent5"/>
                </a:solidFill>
                <a:latin typeface="Arial"/>
                <a:ea typeface="Arial Unicode MS"/>
              </a:rPr>
              <a:t>Aspecte relevante în evoluțiile demografice din ultimii 35 de ani (3)</a:t>
            </a:r>
            <a:endParaRPr lang="ro-RO" sz="2000" b="0" strike="noStrike" spc="-1" dirty="0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E70067-D2D5-EDE5-E930-06E251E9D537}"/>
              </a:ext>
            </a:extLst>
          </p:cNvPr>
          <p:cNvSpPr txBox="1"/>
          <p:nvPr/>
        </p:nvSpPr>
        <p:spPr>
          <a:xfrm>
            <a:off x="137160" y="698455"/>
            <a:ext cx="869712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sz="2000" b="1" dirty="0"/>
              <a:t>Un nou model cultural </a:t>
            </a:r>
            <a:r>
              <a:rPr lang="ro-RO" sz="2000" dirty="0"/>
              <a:t>→ impact direct asupra vârstei femeii de a avea primul copil; numărul de copii într-o familie.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o-RO" sz="2000" dirty="0"/>
              <a:t>A crescut vârsta medie a mamei la prima naștere: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o-RO" sz="2000" dirty="0"/>
              <a:t>1989 – 22.3 ani,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o-RO" sz="2000" dirty="0"/>
              <a:t>202</a:t>
            </a:r>
            <a:r>
              <a:rPr lang="en-GB" sz="2000" dirty="0"/>
              <a:t>5</a:t>
            </a:r>
            <a:r>
              <a:rPr lang="ro-RO" sz="2000" dirty="0"/>
              <a:t> – 2</a:t>
            </a:r>
            <a:r>
              <a:rPr lang="en-GB" sz="2000" dirty="0"/>
              <a:t>7</a:t>
            </a:r>
            <a:r>
              <a:rPr lang="ro-RO" sz="2000" dirty="0"/>
              <a:t>.</a:t>
            </a:r>
            <a:r>
              <a:rPr lang="en-GB" sz="2000" dirty="0"/>
              <a:t>9</a:t>
            </a:r>
            <a:r>
              <a:rPr lang="ro-RO" sz="2000" dirty="0"/>
              <a:t>  ani </a:t>
            </a:r>
            <a:r>
              <a:rPr lang="ro-RO" sz="2000" b="1" dirty="0"/>
              <a:t>(2</a:t>
            </a:r>
            <a:r>
              <a:rPr lang="en-GB" sz="2000" b="1" dirty="0"/>
              <a:t>5</a:t>
            </a:r>
            <a:r>
              <a:rPr lang="ro-RO" sz="2000" b="1" dirty="0"/>
              <a:t>.</a:t>
            </a:r>
            <a:r>
              <a:rPr lang="en-GB" sz="2000" b="1" dirty="0"/>
              <a:t>1</a:t>
            </a:r>
            <a:r>
              <a:rPr lang="ro-RO" sz="2000" b="1" dirty="0"/>
              <a:t>%)</a:t>
            </a:r>
            <a:r>
              <a:rPr lang="ro-RO" sz="2000" dirty="0"/>
              <a:t>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o-RO" sz="2000" dirty="0"/>
              <a:t>A crescut vârsta medie a mamei la naștere: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o-RO" sz="2000" dirty="0"/>
              <a:t>1989 – 25.3 ani,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o-RO" sz="2000" dirty="0"/>
              <a:t>202</a:t>
            </a:r>
            <a:r>
              <a:rPr lang="en-GB" sz="2000" dirty="0"/>
              <a:t>5</a:t>
            </a:r>
            <a:r>
              <a:rPr lang="ro-RO" sz="2000" dirty="0"/>
              <a:t> – 28.9 ani </a:t>
            </a:r>
            <a:r>
              <a:rPr lang="ro-RO" sz="2000" b="1" dirty="0"/>
              <a:t>(14.2%)</a:t>
            </a:r>
            <a:r>
              <a:rPr lang="ro-RO" sz="2000" dirty="0"/>
              <a:t>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o-RO" sz="2000" dirty="0"/>
              <a:t>A scăzut numărul de familii care au mai mult de 2 copii;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o-RO" sz="2000" dirty="0"/>
              <a:t>S-a redus ponderea copiilor născuți în cadrul căsătoriei: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o-RO" sz="2000" dirty="0"/>
              <a:t>1995 – </a:t>
            </a:r>
            <a:r>
              <a:rPr lang="ro-RO" sz="2000" b="1" dirty="0"/>
              <a:t>80.3%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o-RO" sz="2000" dirty="0"/>
              <a:t>202</a:t>
            </a:r>
            <a:r>
              <a:rPr lang="en-GB" sz="2000" dirty="0"/>
              <a:t>5</a:t>
            </a:r>
            <a:r>
              <a:rPr lang="ro-RO" sz="2000" dirty="0"/>
              <a:t> -  </a:t>
            </a:r>
            <a:r>
              <a:rPr lang="ro-RO" sz="2000" b="1" dirty="0"/>
              <a:t>6</a:t>
            </a:r>
            <a:r>
              <a:rPr lang="en-GB" sz="2000" b="1" dirty="0"/>
              <a:t>4</a:t>
            </a:r>
            <a:r>
              <a:rPr lang="ro-RO" sz="2000" b="1" dirty="0"/>
              <a:t>.1%</a:t>
            </a:r>
            <a:r>
              <a:rPr lang="ro-RO" sz="2000" dirty="0"/>
              <a:t>.</a:t>
            </a:r>
          </a:p>
          <a:p>
            <a:pPr lvl="1"/>
            <a:r>
              <a:rPr lang="ro-RO" sz="2000" dirty="0"/>
              <a:t>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843430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TextShape 1"/>
          <p:cNvSpPr txBox="1"/>
          <p:nvPr/>
        </p:nvSpPr>
        <p:spPr>
          <a:xfrm>
            <a:off x="374146" y="4353107"/>
            <a:ext cx="4896000" cy="513493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id-ID" sz="1400" b="1" strike="noStrike" spc="-1" dirty="0">
                <a:solidFill>
                  <a:srgbClr val="404040"/>
                </a:solidFill>
                <a:latin typeface="Arial"/>
                <a:ea typeface="Arial Unicode MS"/>
              </a:rPr>
              <a:t>Figura 1.</a:t>
            </a:r>
            <a:r>
              <a:rPr lang="id-ID" sz="1400" b="0" strike="noStrike" spc="-1" dirty="0">
                <a:solidFill>
                  <a:srgbClr val="404040"/>
                </a:solidFill>
                <a:latin typeface="Arial"/>
                <a:ea typeface="Arial Unicode MS"/>
              </a:rPr>
              <a:t> Piramida vârstelor pentru populațiile rezidente înregistrate </a:t>
            </a:r>
            <a:r>
              <a:rPr lang="ro-RO" sz="1400" spc="-1" dirty="0">
                <a:solidFill>
                  <a:srgbClr val="404040"/>
                </a:solidFill>
                <a:latin typeface="Arial"/>
                <a:ea typeface="Arial Unicode MS"/>
              </a:rPr>
              <a:t>în 202</a:t>
            </a:r>
            <a:r>
              <a:rPr lang="en-US" sz="1400" spc="-1" dirty="0">
                <a:solidFill>
                  <a:srgbClr val="404040"/>
                </a:solidFill>
                <a:latin typeface="Arial"/>
                <a:ea typeface="Arial Unicode MS"/>
              </a:rPr>
              <a:t>5</a:t>
            </a:r>
            <a:r>
              <a:rPr lang="ro-RO" sz="1400" spc="-1" dirty="0">
                <a:solidFill>
                  <a:srgbClr val="404040"/>
                </a:solidFill>
                <a:latin typeface="Arial"/>
                <a:ea typeface="Arial Unicode MS"/>
              </a:rPr>
              <a:t> și </a:t>
            </a:r>
            <a:r>
              <a:rPr lang="en-US" sz="1400" spc="-1" dirty="0">
                <a:solidFill>
                  <a:srgbClr val="404040"/>
                </a:solidFill>
                <a:latin typeface="Arial"/>
                <a:ea typeface="Arial Unicode MS"/>
              </a:rPr>
              <a:t>2015</a:t>
            </a:r>
            <a:endParaRPr lang="ro-RO" sz="1400" b="0" strike="noStrike" spc="-1" dirty="0">
              <a:latin typeface="Arial"/>
            </a:endParaRPr>
          </a:p>
        </p:txBody>
      </p:sp>
      <p:sp>
        <p:nvSpPr>
          <p:cNvPr id="862" name="TextShape 2"/>
          <p:cNvSpPr txBox="1"/>
          <p:nvPr/>
        </p:nvSpPr>
        <p:spPr>
          <a:xfrm>
            <a:off x="641600" y="0"/>
            <a:ext cx="7524000" cy="636998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d-ID" b="1" strike="noStrike" spc="-1" dirty="0">
                <a:solidFill>
                  <a:schemeClr val="accent5"/>
                </a:solidFill>
                <a:latin typeface="Arial"/>
                <a:ea typeface="Arial Unicode MS"/>
              </a:rPr>
              <a:t>SCHIMBĂRI IMPORTANTE ÎN DISTRIBUȚIA </a:t>
            </a:r>
            <a:r>
              <a:rPr lang="en-US" b="1" spc="-1" dirty="0">
                <a:solidFill>
                  <a:schemeClr val="accent5"/>
                </a:solidFill>
                <a:latin typeface="Arial"/>
                <a:ea typeface="Arial Unicode MS"/>
              </a:rPr>
              <a:t>POPULA</a:t>
            </a:r>
            <a:r>
              <a:rPr lang="ro-RO" b="1" spc="-1" dirty="0">
                <a:solidFill>
                  <a:schemeClr val="accent5"/>
                </a:solidFill>
                <a:latin typeface="Arial"/>
                <a:ea typeface="Arial Unicode MS"/>
              </a:rPr>
              <a:t>ȚI</a:t>
            </a:r>
            <a:r>
              <a:rPr lang="en-US" b="1" spc="-1" dirty="0">
                <a:solidFill>
                  <a:schemeClr val="accent5"/>
                </a:solidFill>
                <a:latin typeface="Arial"/>
                <a:ea typeface="Arial Unicode MS"/>
              </a:rPr>
              <a:t>EI </a:t>
            </a:r>
            <a:r>
              <a:rPr lang="id-ID" b="1" strike="noStrike" spc="-1" dirty="0">
                <a:solidFill>
                  <a:schemeClr val="accent5"/>
                </a:solidFill>
                <a:latin typeface="Arial"/>
                <a:ea typeface="Arial Unicode MS"/>
              </a:rPr>
              <a:t>PE GRUPE DE VÂRSTĂ</a:t>
            </a:r>
            <a:endParaRPr lang="ro-RO" b="0" strike="noStrike" spc="-1" dirty="0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863" name="TextShape 3"/>
          <p:cNvSpPr txBox="1"/>
          <p:nvPr/>
        </p:nvSpPr>
        <p:spPr>
          <a:xfrm>
            <a:off x="5381640" y="697071"/>
            <a:ext cx="3654449" cy="3811019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marL="285750" indent="-285750"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</a:pPr>
            <a:r>
              <a:rPr lang="ro-RO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Impact semnificativ al schimbărilor/deciziilor politice:</a:t>
            </a:r>
          </a:p>
          <a:p>
            <a:pPr marL="501750" lvl="1" indent="-285750">
              <a:buClr>
                <a:srgbClr val="000000"/>
              </a:buClr>
              <a:buSzPct val="50000"/>
              <a:buFont typeface="Wingdings" panose="05000000000000000000" pitchFamily="2" charset="2"/>
              <a:buChar char="q"/>
            </a:pPr>
            <a:r>
              <a:rPr lang="ro-RO" sz="1400" b="1" strike="noStrike" spc="-1" dirty="0">
                <a:solidFill>
                  <a:schemeClr val="accent5"/>
                </a:solidFill>
                <a:latin typeface="Arial"/>
              </a:rPr>
              <a:t>post-1989: reducerea nașterilor, creșterea migrației;</a:t>
            </a:r>
          </a:p>
          <a:p>
            <a:pPr marL="501750" lvl="1" indent="-285750">
              <a:buClr>
                <a:srgbClr val="000000"/>
              </a:buClr>
              <a:buSzPct val="50000"/>
              <a:buFont typeface="Wingdings" panose="05000000000000000000" pitchFamily="2" charset="2"/>
              <a:buChar char="q"/>
            </a:pPr>
            <a:r>
              <a:rPr lang="ro-RO" sz="1400" b="1" strike="noStrike" spc="-1" dirty="0">
                <a:solidFill>
                  <a:schemeClr val="accent5"/>
                </a:solidFill>
                <a:latin typeface="Arial"/>
              </a:rPr>
              <a:t>1967-1989: politici pro-nataliste;</a:t>
            </a:r>
          </a:p>
          <a:p>
            <a:pPr marL="501750" lvl="1" indent="-285750">
              <a:buClr>
                <a:srgbClr val="000000"/>
              </a:buClr>
              <a:buSzPct val="50000"/>
              <a:buFont typeface="Wingdings" panose="05000000000000000000" pitchFamily="2" charset="2"/>
              <a:buChar char="q"/>
            </a:pPr>
            <a:r>
              <a:rPr lang="ro-RO" sz="1400" b="1" strike="noStrike" spc="-1" dirty="0">
                <a:solidFill>
                  <a:schemeClr val="accent5"/>
                </a:solidFill>
                <a:latin typeface="Arial"/>
              </a:rPr>
              <a:t>1957-1966: liberalizarea avorturilor, scăderea nașterilor;</a:t>
            </a:r>
          </a:p>
          <a:p>
            <a:pPr marL="501750" lvl="1" indent="-285750">
              <a:buClr>
                <a:srgbClr val="000000"/>
              </a:buClr>
              <a:buSzPct val="50000"/>
              <a:buFont typeface="Wingdings" panose="05000000000000000000" pitchFamily="2" charset="2"/>
              <a:buChar char="q"/>
            </a:pPr>
            <a:r>
              <a:rPr lang="ro-RO" sz="1400" b="1" strike="noStrike" spc="-1" dirty="0">
                <a:solidFill>
                  <a:schemeClr val="accent5"/>
                </a:solidFill>
                <a:latin typeface="Arial"/>
              </a:rPr>
              <a:t>post-belic: număr redus de nașteri</a:t>
            </a:r>
          </a:p>
          <a:p>
            <a:pPr marL="216000" lvl="1">
              <a:buClr>
                <a:srgbClr val="000000"/>
              </a:buClr>
              <a:buSzPct val="50000"/>
            </a:pPr>
            <a:endParaRPr lang="ro-RO" sz="140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  <a:p>
            <a:pPr marL="285750" indent="-285750">
              <a:buClr>
                <a:srgbClr val="000000"/>
              </a:buClr>
              <a:buSzPct val="100000"/>
              <a:buFont typeface="Wingdings" panose="05000000000000000000" pitchFamily="2" charset="2"/>
              <a:buChar char="q"/>
            </a:pPr>
            <a:r>
              <a:rPr lang="ro-RO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202</a:t>
            </a:r>
            <a:r>
              <a:rPr lang="en-US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5</a:t>
            </a:r>
            <a:r>
              <a:rPr lang="ro-RO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 față de 201</a:t>
            </a:r>
            <a:r>
              <a:rPr lang="en-US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5</a:t>
            </a:r>
            <a:r>
              <a:rPr lang="ro-RO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:</a:t>
            </a:r>
          </a:p>
          <a:p>
            <a:pPr marL="501750" lvl="1" indent="-285750">
              <a:buClr>
                <a:srgbClr val="000000"/>
              </a:buClr>
              <a:buSzPct val="50000"/>
              <a:buFont typeface="Wingdings" panose="05000000000000000000" pitchFamily="2" charset="2"/>
              <a:buChar char="q"/>
            </a:pPr>
            <a:r>
              <a:rPr lang="ro-RO" sz="1400" b="1" strike="noStrike" spc="-1" dirty="0">
                <a:solidFill>
                  <a:schemeClr val="accent5"/>
                </a:solidFill>
                <a:latin typeface="Arial"/>
              </a:rPr>
              <a:t>mai puțin cu </a:t>
            </a:r>
            <a:r>
              <a:rPr lang="en-US" sz="1400" b="1" strike="noStrike" spc="-1" dirty="0">
                <a:solidFill>
                  <a:schemeClr val="accent5"/>
                </a:solidFill>
                <a:latin typeface="Arial"/>
              </a:rPr>
              <a:t>832 mii </a:t>
            </a:r>
            <a:r>
              <a:rPr lang="ro-RO" sz="1400" b="1" strike="noStrike" spc="-1" dirty="0">
                <a:solidFill>
                  <a:schemeClr val="accent5"/>
                </a:solidFill>
                <a:latin typeface="Arial"/>
              </a:rPr>
              <a:t>persoane;</a:t>
            </a:r>
          </a:p>
          <a:p>
            <a:pPr marL="501750" lvl="1" indent="-285750">
              <a:buClr>
                <a:srgbClr val="000000"/>
              </a:buClr>
              <a:buSzPct val="50000"/>
              <a:buFont typeface="Wingdings" panose="05000000000000000000" pitchFamily="2" charset="2"/>
              <a:buChar char="q"/>
            </a:pPr>
            <a:r>
              <a:rPr lang="ro-RO" sz="1400" b="1" strike="noStrike" spc="-1" dirty="0">
                <a:solidFill>
                  <a:schemeClr val="accent5"/>
                </a:solidFill>
                <a:latin typeface="Arial"/>
              </a:rPr>
              <a:t>1</a:t>
            </a:r>
            <a:r>
              <a:rPr lang="en-US" sz="1400" b="1" strike="noStrike" spc="-1" dirty="0">
                <a:solidFill>
                  <a:schemeClr val="accent5"/>
                </a:solidFill>
                <a:latin typeface="Arial"/>
              </a:rPr>
              <a:t>5</a:t>
            </a:r>
            <a:r>
              <a:rPr lang="ro-RO" sz="1400" b="1" strike="noStrike" spc="-1" dirty="0">
                <a:solidFill>
                  <a:schemeClr val="accent5"/>
                </a:solidFill>
                <a:latin typeface="Arial"/>
              </a:rPr>
              <a:t>% sunt copii cu vârsta mai mică de 15 ani;</a:t>
            </a:r>
          </a:p>
          <a:p>
            <a:pPr marL="501750" lvl="1" indent="-285750">
              <a:buClr>
                <a:srgbClr val="000000"/>
              </a:buClr>
              <a:buSzPct val="50000"/>
              <a:buFont typeface="Wingdings" panose="05000000000000000000" pitchFamily="2" charset="2"/>
              <a:buChar char="q"/>
            </a:pPr>
            <a:r>
              <a:rPr lang="ro-RO" sz="1400" b="1" strike="noStrike" spc="-1" dirty="0">
                <a:solidFill>
                  <a:schemeClr val="accent5"/>
                </a:solidFill>
                <a:latin typeface="Arial"/>
              </a:rPr>
              <a:t>crește </a:t>
            </a:r>
            <a:r>
              <a:rPr lang="ro-RO" sz="1400" b="1" spc="-1" dirty="0">
                <a:solidFill>
                  <a:schemeClr val="accent5"/>
                </a:solidFill>
                <a:latin typeface="Arial"/>
              </a:rPr>
              <a:t>ponderea persoanelor cu vârsta </a:t>
            </a:r>
            <a:r>
              <a:rPr lang="en-US" sz="1400" b="1" spc="-1" dirty="0">
                <a:solidFill>
                  <a:schemeClr val="accent5"/>
                </a:solidFill>
                <a:latin typeface="Arial"/>
              </a:rPr>
              <a:t>de 85+ ani</a:t>
            </a:r>
            <a:r>
              <a:rPr lang="ro-RO" sz="1400" b="1" spc="-1" dirty="0">
                <a:solidFill>
                  <a:schemeClr val="accent5"/>
                </a:solidFill>
                <a:latin typeface="Arial"/>
              </a:rPr>
              <a:t> (201</a:t>
            </a:r>
            <a:r>
              <a:rPr lang="en-US" sz="1400" b="1" spc="-1" dirty="0">
                <a:solidFill>
                  <a:schemeClr val="accent5"/>
                </a:solidFill>
                <a:latin typeface="Arial"/>
              </a:rPr>
              <a:t>5</a:t>
            </a:r>
            <a:r>
              <a:rPr lang="ro-RO" sz="1400" b="1" spc="-1" dirty="0">
                <a:solidFill>
                  <a:schemeClr val="accent5"/>
                </a:solidFill>
                <a:latin typeface="Arial"/>
              </a:rPr>
              <a:t> – reprezenta </a:t>
            </a:r>
            <a:r>
              <a:rPr lang="en-US" sz="1400" b="1" spc="-1" dirty="0">
                <a:solidFill>
                  <a:schemeClr val="accent5"/>
                </a:solidFill>
                <a:latin typeface="Arial"/>
              </a:rPr>
              <a:t>1</a:t>
            </a:r>
            <a:r>
              <a:rPr lang="ro-RO" sz="1400" b="1" spc="-1" dirty="0">
                <a:solidFill>
                  <a:schemeClr val="accent5"/>
                </a:solidFill>
                <a:latin typeface="Arial"/>
              </a:rPr>
              <a:t>.</a:t>
            </a:r>
            <a:r>
              <a:rPr lang="en-US" sz="1400" b="1" spc="-1" dirty="0">
                <a:solidFill>
                  <a:schemeClr val="accent5"/>
                </a:solidFill>
                <a:latin typeface="Arial"/>
              </a:rPr>
              <a:t>6</a:t>
            </a:r>
            <a:r>
              <a:rPr lang="ro-RO" sz="1400" b="1" spc="-1" dirty="0">
                <a:solidFill>
                  <a:schemeClr val="accent5"/>
                </a:solidFill>
                <a:latin typeface="Arial"/>
              </a:rPr>
              <a:t>% din populație; 202</a:t>
            </a:r>
            <a:r>
              <a:rPr lang="en-US" sz="1400" b="1" spc="-1" dirty="0">
                <a:solidFill>
                  <a:schemeClr val="accent5"/>
                </a:solidFill>
                <a:latin typeface="Arial"/>
              </a:rPr>
              <a:t>5</a:t>
            </a:r>
            <a:r>
              <a:rPr lang="ro-RO" sz="1400" b="1" spc="-1" dirty="0">
                <a:solidFill>
                  <a:schemeClr val="accent5"/>
                </a:solidFill>
                <a:latin typeface="Arial"/>
              </a:rPr>
              <a:t> – reprezenta </a:t>
            </a:r>
            <a:r>
              <a:rPr lang="en-US" sz="1400" b="1" spc="-1" dirty="0">
                <a:solidFill>
                  <a:schemeClr val="accent5"/>
                </a:solidFill>
                <a:latin typeface="Arial"/>
              </a:rPr>
              <a:t>2</a:t>
            </a:r>
            <a:r>
              <a:rPr lang="ro-RO" sz="1400" b="1" spc="-1" dirty="0">
                <a:solidFill>
                  <a:schemeClr val="accent5"/>
                </a:solidFill>
                <a:latin typeface="Arial"/>
              </a:rPr>
              <a:t>.</a:t>
            </a:r>
            <a:r>
              <a:rPr lang="en-US" sz="1400" b="1" spc="-1" dirty="0">
                <a:solidFill>
                  <a:schemeClr val="accent5"/>
                </a:solidFill>
                <a:latin typeface="Arial"/>
              </a:rPr>
              <a:t>1</a:t>
            </a:r>
            <a:r>
              <a:rPr lang="ro-RO" sz="1400" b="1" spc="-1" dirty="0">
                <a:solidFill>
                  <a:schemeClr val="accent5"/>
                </a:solidFill>
                <a:latin typeface="Arial"/>
              </a:rPr>
              <a:t>%)</a:t>
            </a:r>
          </a:p>
          <a:p>
            <a:pPr marL="216000" lvl="1">
              <a:buClr>
                <a:srgbClr val="000000"/>
              </a:buClr>
              <a:buSzPct val="50000"/>
            </a:pPr>
            <a:endParaRPr lang="ro-RO" sz="1200" b="1" strike="noStrike" spc="-1" dirty="0">
              <a:solidFill>
                <a:schemeClr val="accent5"/>
              </a:solidFill>
              <a:latin typeface="Arial"/>
            </a:endParaRPr>
          </a:p>
        </p:txBody>
      </p:sp>
      <p:pic>
        <p:nvPicPr>
          <p:cNvPr id="6" name="Picture 5" descr="C:\Users\daniela.simioana\AppData\Local\Microsoft\Windows\INetCache\Content.Outlook\MJQ33KO3\Piramida_varstelor_PopRez_2015_202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758" y="697071"/>
            <a:ext cx="4812398" cy="33509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52482A-F6C1-0D30-3698-24B7CE8C4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EA532216-7E6C-8133-5FEE-938B8CA8357F}"/>
              </a:ext>
            </a:extLst>
          </p:cNvPr>
          <p:cNvSpPr/>
          <p:nvPr/>
        </p:nvSpPr>
        <p:spPr>
          <a:xfrm>
            <a:off x="1917289" y="1285661"/>
            <a:ext cx="4355691" cy="1920158"/>
          </a:xfrm>
          <a:prstGeom prst="triangle">
            <a:avLst>
              <a:gd name="adj" fmla="val 50113"/>
            </a:avLst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83431C-7FCF-191C-F839-73F7565638B8}"/>
              </a:ext>
            </a:extLst>
          </p:cNvPr>
          <p:cNvSpPr txBox="1"/>
          <p:nvPr/>
        </p:nvSpPr>
        <p:spPr>
          <a:xfrm>
            <a:off x="2602511" y="2429379"/>
            <a:ext cx="3342967" cy="7386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o-RO" sz="1400" b="1" dirty="0">
                <a:solidFill>
                  <a:schemeClr val="tx1"/>
                </a:solidFill>
              </a:rPr>
              <a:t>Creștere economică sustenabilă</a:t>
            </a:r>
          </a:p>
          <a:p>
            <a:pPr algn="ctr"/>
            <a:r>
              <a:rPr lang="ro-RO" sz="1400" b="1" dirty="0">
                <a:solidFill>
                  <a:schemeClr val="tx1"/>
                </a:solidFill>
              </a:rPr>
              <a:t>Educație și sănătate</a:t>
            </a:r>
          </a:p>
          <a:p>
            <a:pPr algn="ctr"/>
            <a:r>
              <a:rPr lang="ro-RO" sz="1400" b="1" dirty="0">
                <a:solidFill>
                  <a:schemeClr val="tx1"/>
                </a:solidFill>
              </a:rPr>
              <a:t>Context geo-politic regional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37E834-81FD-9A05-2A7F-E5054F9E98AA}"/>
              </a:ext>
            </a:extLst>
          </p:cNvPr>
          <p:cNvSpPr txBox="1"/>
          <p:nvPr/>
        </p:nvSpPr>
        <p:spPr>
          <a:xfrm>
            <a:off x="0" y="3186931"/>
            <a:ext cx="41456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000" dirty="0"/>
              <a:t>Context național 2026 și viitor</a:t>
            </a:r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94BFD5-1825-2594-77AC-8F39F8ADFC75}"/>
              </a:ext>
            </a:extLst>
          </p:cNvPr>
          <p:cNvSpPr txBox="1"/>
          <p:nvPr/>
        </p:nvSpPr>
        <p:spPr>
          <a:xfrm>
            <a:off x="4525766" y="3168043"/>
            <a:ext cx="44351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000" dirty="0"/>
              <a:t>Context european  2026 și viitor</a:t>
            </a:r>
            <a:endParaRPr lang="en-GB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D8A4F3-24C1-CB36-C245-2722A86B0427}"/>
              </a:ext>
            </a:extLst>
          </p:cNvPr>
          <p:cNvSpPr txBox="1"/>
          <p:nvPr/>
        </p:nvSpPr>
        <p:spPr>
          <a:xfrm>
            <a:off x="1044680" y="698455"/>
            <a:ext cx="6182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dirty="0"/>
              <a:t>România – perspectivă demografică 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669724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7" name="Picture 5"/>
          <p:cNvPicPr/>
          <p:nvPr/>
        </p:nvPicPr>
        <p:blipFill>
          <a:blip r:embed="rId2"/>
          <a:stretch/>
        </p:blipFill>
        <p:spPr>
          <a:xfrm>
            <a:off x="2908080" y="936000"/>
            <a:ext cx="3255840" cy="2304000"/>
          </a:xfrm>
          <a:prstGeom prst="rect">
            <a:avLst/>
          </a:prstGeom>
          <a:ln>
            <a:noFill/>
          </a:ln>
        </p:spPr>
      </p:pic>
      <p:sp>
        <p:nvSpPr>
          <p:cNvPr id="858" name="TextShape 1"/>
          <p:cNvSpPr txBox="1"/>
          <p:nvPr/>
        </p:nvSpPr>
        <p:spPr>
          <a:xfrm>
            <a:off x="642144" y="193135"/>
            <a:ext cx="8501856" cy="73265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o-RO" sz="2000" b="1" spc="-1" dirty="0">
                <a:solidFill>
                  <a:schemeClr val="accent5">
                    <a:lumMod val="75000"/>
                  </a:schemeClr>
                </a:solidFill>
                <a:latin typeface="Arial"/>
                <a:ea typeface="Arial Unicode MS"/>
              </a:rPr>
              <a:t>1 ianuarie 2024 – prima creștere a populației rezidente de după 1989 </a:t>
            </a:r>
            <a:endParaRPr lang="ro-RO" sz="2000" b="0" strike="noStrike" spc="-1" dirty="0">
              <a:solidFill>
                <a:schemeClr val="accent5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859" name="TextShape 2"/>
          <p:cNvSpPr txBox="1"/>
          <p:nvPr/>
        </p:nvSpPr>
        <p:spPr>
          <a:xfrm>
            <a:off x="3780000" y="1512000"/>
            <a:ext cx="1512000" cy="1152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ro-RO" sz="2000" b="1" i="1" spc="-1" dirty="0">
                <a:solidFill>
                  <a:srgbClr val="FFFFFF"/>
                </a:solidFill>
                <a:ea typeface="Arial Unicode MS"/>
              </a:rPr>
              <a:t>2024</a:t>
            </a:r>
            <a:endParaRPr lang="ro-RO" sz="2000" spc="-1" dirty="0">
              <a:solidFill>
                <a:srgbClr val="FFFFFF"/>
              </a:solidFill>
            </a:endParaRPr>
          </a:p>
          <a:p>
            <a:pPr algn="ctr"/>
            <a:r>
              <a:rPr lang="id-ID" sz="1500" spc="-1" dirty="0">
                <a:solidFill>
                  <a:srgbClr val="FFFFFF"/>
                </a:solidFill>
                <a:ea typeface="Arial Unicode MS"/>
              </a:rPr>
              <a:t>1 </a:t>
            </a:r>
            <a:r>
              <a:rPr lang="ro-RO" sz="1500" spc="-1" dirty="0">
                <a:solidFill>
                  <a:srgbClr val="FFFFFF"/>
                </a:solidFill>
                <a:ea typeface="Arial Unicode MS"/>
              </a:rPr>
              <a:t>ianuarie</a:t>
            </a:r>
            <a:endParaRPr lang="ro-RO" sz="1500" spc="-1" dirty="0">
              <a:solidFill>
                <a:srgbClr val="FFFFFF"/>
              </a:solidFill>
            </a:endParaRPr>
          </a:p>
          <a:p>
            <a:pPr algn="ctr"/>
            <a:r>
              <a:rPr lang="id-ID" sz="2000" b="1" spc="-1" dirty="0">
                <a:solidFill>
                  <a:srgbClr val="FFFFFF"/>
                </a:solidFill>
                <a:ea typeface="Arial Unicode MS"/>
              </a:rPr>
              <a:t>19.0</a:t>
            </a:r>
            <a:r>
              <a:rPr lang="ro-RO" sz="2000" b="1" spc="-1" dirty="0">
                <a:solidFill>
                  <a:srgbClr val="FFFFFF"/>
                </a:solidFill>
                <a:ea typeface="Arial Unicode MS"/>
              </a:rPr>
              <a:t>6</a:t>
            </a:r>
            <a:r>
              <a:rPr lang="en-US" sz="2000" b="1" spc="-1" dirty="0">
                <a:solidFill>
                  <a:srgbClr val="FFFFFF"/>
                </a:solidFill>
                <a:ea typeface="Arial Unicode MS"/>
              </a:rPr>
              <a:t>7</a:t>
            </a:r>
            <a:r>
              <a:rPr lang="ro-RO" sz="2000" b="1" spc="-1" dirty="0">
                <a:solidFill>
                  <a:srgbClr val="FFFFFF"/>
                </a:solidFill>
                <a:ea typeface="Arial Unicode MS"/>
              </a:rPr>
              <a:t>.</a:t>
            </a:r>
            <a:r>
              <a:rPr lang="en-US" sz="2000" b="1" spc="-1" dirty="0">
                <a:solidFill>
                  <a:srgbClr val="FFFFFF"/>
                </a:solidFill>
                <a:ea typeface="Arial Unicode MS"/>
              </a:rPr>
              <a:t>576</a:t>
            </a:r>
            <a:endParaRPr lang="ro-RO" sz="2000" spc="-1" dirty="0">
              <a:solidFill>
                <a:srgbClr val="FFFFFF"/>
              </a:solidFill>
            </a:endParaRPr>
          </a:p>
        </p:txBody>
      </p:sp>
      <p:sp>
        <p:nvSpPr>
          <p:cNvPr id="9" name="CustomShape 15"/>
          <p:cNvSpPr/>
          <p:nvPr/>
        </p:nvSpPr>
        <p:spPr>
          <a:xfrm>
            <a:off x="3363480" y="3826209"/>
            <a:ext cx="350280" cy="34812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rgbClr val="FF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" name="CustomShape 15"/>
          <p:cNvSpPr/>
          <p:nvPr/>
        </p:nvSpPr>
        <p:spPr>
          <a:xfrm>
            <a:off x="6840176" y="3816000"/>
            <a:ext cx="350280" cy="34812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rgbClr val="354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CustomShape 15"/>
          <p:cNvSpPr/>
          <p:nvPr/>
        </p:nvSpPr>
        <p:spPr>
          <a:xfrm>
            <a:off x="5101828" y="3826209"/>
            <a:ext cx="350280" cy="34812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rgbClr val="00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" name="CustomShape 15"/>
          <p:cNvSpPr/>
          <p:nvPr/>
        </p:nvSpPr>
        <p:spPr>
          <a:xfrm>
            <a:off x="1619640" y="3816000"/>
            <a:ext cx="350280" cy="34812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rgbClr val="6D6E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" name="TextShape 2"/>
          <p:cNvSpPr txBox="1"/>
          <p:nvPr/>
        </p:nvSpPr>
        <p:spPr>
          <a:xfrm>
            <a:off x="1038780" y="4174329"/>
            <a:ext cx="1512000" cy="1152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ro-RO" sz="1200" b="1" i="1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  <a:ea typeface="Arial Unicode MS"/>
              </a:rPr>
              <a:t>1948</a:t>
            </a:r>
            <a:endParaRPr lang="ro-RO" sz="120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  <a:p>
            <a:pPr algn="ctr"/>
            <a:r>
              <a:rPr lang="ro-RO" sz="1050" spc="-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25 ianuarie</a:t>
            </a:r>
            <a:endParaRPr lang="ro-RO" sz="105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  <a:p>
            <a:pPr algn="ctr"/>
            <a:r>
              <a:rPr lang="id-ID" sz="1200" b="1" spc="-1" dirty="0">
                <a:solidFill>
                  <a:schemeClr val="accent6">
                    <a:lumMod val="50000"/>
                  </a:schemeClr>
                </a:solidFill>
                <a:ea typeface="Arial Unicode MS"/>
              </a:rPr>
              <a:t>15.872.624 </a:t>
            </a:r>
            <a:endParaRPr lang="ro-RO" sz="120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</p:txBody>
      </p:sp>
      <p:sp>
        <p:nvSpPr>
          <p:cNvPr id="14" name="TextShape 2"/>
          <p:cNvSpPr txBox="1"/>
          <p:nvPr/>
        </p:nvSpPr>
        <p:spPr>
          <a:xfrm>
            <a:off x="2782620" y="4164120"/>
            <a:ext cx="1512000" cy="1152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ro-RO" sz="1200" b="1" i="1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  <a:ea typeface="Arial Unicode MS"/>
              </a:rPr>
              <a:t>1966</a:t>
            </a:r>
            <a:endParaRPr lang="ro-RO" sz="120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  <a:p>
            <a:pPr algn="ctr"/>
            <a:r>
              <a:rPr lang="id-ID" sz="1050" b="0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  <a:ea typeface="Arial Unicode MS"/>
              </a:rPr>
              <a:t>1</a:t>
            </a:r>
            <a:r>
              <a:rPr lang="ro-RO" sz="1050" b="0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  <a:ea typeface="Arial Unicode MS"/>
              </a:rPr>
              <a:t>5</a:t>
            </a:r>
            <a:r>
              <a:rPr lang="id-ID" sz="1050" b="0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  <a:ea typeface="Arial Unicode MS"/>
              </a:rPr>
              <a:t> </a:t>
            </a:r>
            <a:r>
              <a:rPr lang="ro-RO" sz="1050" b="0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  <a:ea typeface="Arial Unicode MS"/>
              </a:rPr>
              <a:t>martie</a:t>
            </a:r>
            <a:endParaRPr lang="ro-RO" sz="105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  <a:p>
            <a:pPr algn="ctr"/>
            <a:r>
              <a:rPr lang="id-ID" sz="1200" b="1" spc="-1" dirty="0">
                <a:solidFill>
                  <a:schemeClr val="accent6">
                    <a:lumMod val="50000"/>
                  </a:schemeClr>
                </a:solidFill>
                <a:ea typeface="Arial Unicode MS"/>
              </a:rPr>
              <a:t>19.103.163</a:t>
            </a:r>
            <a:endParaRPr lang="ro-RO" sz="120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</p:txBody>
      </p:sp>
      <p:sp>
        <p:nvSpPr>
          <p:cNvPr id="15" name="TextShape 2"/>
          <p:cNvSpPr txBox="1"/>
          <p:nvPr/>
        </p:nvSpPr>
        <p:spPr>
          <a:xfrm>
            <a:off x="4520968" y="4164120"/>
            <a:ext cx="1512000" cy="1152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ro-RO" sz="1200" b="1" i="1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  <a:ea typeface="Arial Unicode MS"/>
              </a:rPr>
              <a:t>1990</a:t>
            </a:r>
            <a:endParaRPr lang="ro-RO" sz="120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  <a:p>
            <a:pPr algn="ctr"/>
            <a:r>
              <a:rPr lang="id-ID" sz="1050" b="0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  <a:ea typeface="Arial Unicode MS"/>
              </a:rPr>
              <a:t>1 </a:t>
            </a:r>
            <a:r>
              <a:rPr lang="ro-RO" sz="1050" b="0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  <a:ea typeface="Arial Unicode MS"/>
              </a:rPr>
              <a:t>ianuarie</a:t>
            </a:r>
            <a:endParaRPr lang="ro-RO" sz="105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  <a:p>
            <a:pPr algn="ctr"/>
            <a:r>
              <a:rPr lang="id-ID" sz="1200" b="1" spc="-1" dirty="0">
                <a:solidFill>
                  <a:schemeClr val="accent6">
                    <a:lumMod val="50000"/>
                  </a:schemeClr>
                </a:solidFill>
                <a:ea typeface="Arial Unicode MS"/>
              </a:rPr>
              <a:t>23.211.395</a:t>
            </a:r>
            <a:endParaRPr lang="ro-RO" sz="120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</p:txBody>
      </p:sp>
      <p:sp>
        <p:nvSpPr>
          <p:cNvPr id="16" name="TextShape 2"/>
          <p:cNvSpPr txBox="1"/>
          <p:nvPr/>
        </p:nvSpPr>
        <p:spPr>
          <a:xfrm>
            <a:off x="6259316" y="4164120"/>
            <a:ext cx="1512000" cy="1152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id-ID" sz="1200" b="1" i="1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  <a:ea typeface="Arial Unicode MS"/>
              </a:rPr>
              <a:t>20</a:t>
            </a:r>
            <a:r>
              <a:rPr lang="ro-RO" sz="1200" b="1" i="1" spc="-1" dirty="0">
                <a:solidFill>
                  <a:schemeClr val="accent6">
                    <a:lumMod val="50000"/>
                  </a:schemeClr>
                </a:solidFill>
                <a:latin typeface="Arial"/>
                <a:ea typeface="Arial Unicode MS"/>
              </a:rPr>
              <a:t>1</a:t>
            </a:r>
            <a:r>
              <a:rPr lang="id-ID" sz="1200" b="1" i="1" strike="noStrike" spc="-1" dirty="0">
                <a:solidFill>
                  <a:schemeClr val="accent6">
                    <a:lumMod val="50000"/>
                  </a:schemeClr>
                </a:solidFill>
                <a:latin typeface="Arial"/>
                <a:ea typeface="Arial Unicode MS"/>
              </a:rPr>
              <a:t>1</a:t>
            </a:r>
            <a:endParaRPr lang="ro-RO" sz="120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  <a:p>
            <a:pPr algn="ctr"/>
            <a:r>
              <a:rPr lang="ro-RO" sz="1050" spc="-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20 octombrie</a:t>
            </a:r>
            <a:endParaRPr lang="ro-RO" sz="105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  <a:p>
            <a:pPr algn="ctr"/>
            <a:r>
              <a:rPr lang="id-ID" sz="1200" b="1" spc="-1" dirty="0">
                <a:solidFill>
                  <a:schemeClr val="accent6">
                    <a:lumMod val="50000"/>
                  </a:schemeClr>
                </a:solidFill>
                <a:ea typeface="Arial Unicode MS"/>
              </a:rPr>
              <a:t>20</a:t>
            </a:r>
            <a:r>
              <a:rPr lang="ro-RO" sz="1200" b="1" spc="-1" dirty="0">
                <a:solidFill>
                  <a:schemeClr val="accent6">
                    <a:lumMod val="50000"/>
                  </a:schemeClr>
                </a:solidFill>
                <a:ea typeface="Arial Unicode MS"/>
              </a:rPr>
              <a:t>.</a:t>
            </a:r>
            <a:r>
              <a:rPr lang="id-ID" sz="1200" b="1" spc="-1" dirty="0">
                <a:solidFill>
                  <a:schemeClr val="accent6">
                    <a:lumMod val="50000"/>
                  </a:schemeClr>
                </a:solidFill>
                <a:ea typeface="Arial Unicode MS"/>
              </a:rPr>
              <a:t>121</a:t>
            </a:r>
            <a:r>
              <a:rPr lang="ro-RO" sz="1200" b="1" spc="-1" dirty="0">
                <a:solidFill>
                  <a:schemeClr val="accent6">
                    <a:lumMod val="50000"/>
                  </a:schemeClr>
                </a:solidFill>
                <a:ea typeface="Arial Unicode MS"/>
              </a:rPr>
              <a:t>.</a:t>
            </a:r>
            <a:r>
              <a:rPr lang="id-ID" sz="1200" b="1" spc="-1" dirty="0">
                <a:solidFill>
                  <a:schemeClr val="accent6">
                    <a:lumMod val="50000"/>
                  </a:schemeClr>
                </a:solidFill>
                <a:ea typeface="Arial Unicode MS"/>
              </a:rPr>
              <a:t>641</a:t>
            </a:r>
            <a:endParaRPr lang="ro-RO" sz="120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</p:txBody>
      </p:sp>
      <p:sp>
        <p:nvSpPr>
          <p:cNvPr id="2" name="CustomShape 15">
            <a:extLst>
              <a:ext uri="{FF2B5EF4-FFF2-40B4-BE49-F238E27FC236}">
                <a16:creationId xmlns:a16="http://schemas.microsoft.com/office/drawing/2014/main" id="{C601BAF0-8EB4-8084-062A-8B1FFC26098E}"/>
              </a:ext>
            </a:extLst>
          </p:cNvPr>
          <p:cNvSpPr/>
          <p:nvPr/>
        </p:nvSpPr>
        <p:spPr>
          <a:xfrm>
            <a:off x="8060323" y="3816000"/>
            <a:ext cx="350280" cy="34812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rgbClr val="354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TextShape 2">
            <a:extLst>
              <a:ext uri="{FF2B5EF4-FFF2-40B4-BE49-F238E27FC236}">
                <a16:creationId xmlns:a16="http://schemas.microsoft.com/office/drawing/2014/main" id="{CD2151F2-50E6-9901-BDAB-313BD0B25854}"/>
              </a:ext>
            </a:extLst>
          </p:cNvPr>
          <p:cNvSpPr txBox="1"/>
          <p:nvPr/>
        </p:nvSpPr>
        <p:spPr>
          <a:xfrm>
            <a:off x="7479463" y="4174329"/>
            <a:ext cx="1512000" cy="1152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ro-RO" sz="1200" b="1" i="1" strike="noStrike" spc="-1" dirty="0">
                <a:solidFill>
                  <a:schemeClr val="accent5">
                    <a:lumMod val="75000"/>
                  </a:schemeClr>
                </a:solidFill>
                <a:latin typeface="Arial"/>
                <a:ea typeface="Arial Unicode MS"/>
              </a:rPr>
              <a:t>202</a:t>
            </a:r>
            <a:r>
              <a:rPr lang="id-ID" sz="1200" b="1" i="1" strike="noStrike" spc="-1" dirty="0">
                <a:solidFill>
                  <a:schemeClr val="accent5">
                    <a:lumMod val="75000"/>
                  </a:schemeClr>
                </a:solidFill>
                <a:latin typeface="Arial"/>
                <a:ea typeface="Arial Unicode MS"/>
              </a:rPr>
              <a:t>1</a:t>
            </a:r>
            <a:endParaRPr lang="ro-RO" sz="1200" b="0" strike="noStrike" spc="-1" dirty="0">
              <a:solidFill>
                <a:schemeClr val="accent5">
                  <a:lumMod val="75000"/>
                </a:schemeClr>
              </a:solidFill>
              <a:latin typeface="Arial"/>
            </a:endParaRPr>
          </a:p>
          <a:p>
            <a:pPr algn="ctr"/>
            <a:r>
              <a:rPr lang="ro-RO" sz="1050" spc="-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1 decembrie</a:t>
            </a:r>
            <a:endParaRPr lang="ro-RO" sz="1050" b="0" strike="noStrike" spc="-1" dirty="0">
              <a:solidFill>
                <a:schemeClr val="accent5">
                  <a:lumMod val="75000"/>
                </a:schemeClr>
              </a:solidFill>
              <a:latin typeface="Arial"/>
            </a:endParaRPr>
          </a:p>
          <a:p>
            <a:pPr algn="ctr"/>
            <a:r>
              <a:rPr lang="id-ID" sz="1200" b="1" spc="-1" dirty="0">
                <a:solidFill>
                  <a:schemeClr val="accent5">
                    <a:lumMod val="75000"/>
                  </a:schemeClr>
                </a:solidFill>
                <a:ea typeface="Arial Unicode MS"/>
              </a:rPr>
              <a:t>19</a:t>
            </a:r>
            <a:r>
              <a:rPr lang="en-US" sz="1200" b="1" spc="-1" dirty="0">
                <a:solidFill>
                  <a:schemeClr val="accent5">
                    <a:lumMod val="75000"/>
                  </a:schemeClr>
                </a:solidFill>
                <a:ea typeface="Arial Unicode MS"/>
              </a:rPr>
              <a:t>.</a:t>
            </a:r>
            <a:r>
              <a:rPr lang="id-ID" sz="1200" b="1" spc="-1" dirty="0">
                <a:solidFill>
                  <a:schemeClr val="accent5">
                    <a:lumMod val="75000"/>
                  </a:schemeClr>
                </a:solidFill>
                <a:ea typeface="Arial Unicode MS"/>
              </a:rPr>
              <a:t>053</a:t>
            </a:r>
            <a:r>
              <a:rPr lang="en-US" sz="1200" b="1" spc="-1" dirty="0">
                <a:solidFill>
                  <a:schemeClr val="accent5">
                    <a:lumMod val="75000"/>
                  </a:schemeClr>
                </a:solidFill>
                <a:ea typeface="Arial Unicode MS"/>
              </a:rPr>
              <a:t>.</a:t>
            </a:r>
            <a:r>
              <a:rPr lang="id-ID" sz="1200" b="1" spc="-1" dirty="0">
                <a:solidFill>
                  <a:schemeClr val="accent5">
                    <a:lumMod val="75000"/>
                  </a:schemeClr>
                </a:solidFill>
                <a:ea typeface="Arial Unicode MS"/>
              </a:rPr>
              <a:t>815</a:t>
            </a:r>
            <a:endParaRPr lang="ro-RO" sz="1200" b="0" strike="noStrike" spc="-1" dirty="0">
              <a:solidFill>
                <a:schemeClr val="accent5">
                  <a:lumMod val="75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3" name="Group 2"/>
          <p:cNvGrpSpPr/>
          <p:nvPr/>
        </p:nvGrpSpPr>
        <p:grpSpPr>
          <a:xfrm>
            <a:off x="1619640" y="880057"/>
            <a:ext cx="2087640" cy="2319432"/>
            <a:chOff x="2051640" y="1635480"/>
            <a:chExt cx="2087640" cy="2319432"/>
          </a:xfrm>
        </p:grpSpPr>
        <p:sp>
          <p:nvSpPr>
            <p:cNvPr id="1604" name="CustomShape 3"/>
            <p:cNvSpPr/>
            <p:nvPr/>
          </p:nvSpPr>
          <p:spPr>
            <a:xfrm>
              <a:off x="2051640" y="1635480"/>
              <a:ext cx="2087640" cy="71640"/>
            </a:xfrm>
            <a:prstGeom prst="rect">
              <a:avLst/>
            </a:prstGeom>
            <a:solidFill>
              <a:srgbClr val="F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1606" name="Group 5"/>
            <p:cNvGrpSpPr/>
            <p:nvPr/>
          </p:nvGrpSpPr>
          <p:grpSpPr>
            <a:xfrm>
              <a:off x="2091240" y="1805040"/>
              <a:ext cx="2048040" cy="2149872"/>
              <a:chOff x="2091240" y="1805040"/>
              <a:chExt cx="2048040" cy="2149872"/>
            </a:xfrm>
          </p:grpSpPr>
          <p:sp>
            <p:nvSpPr>
              <p:cNvPr id="1607" name="CustomShape 6"/>
              <p:cNvSpPr/>
              <p:nvPr/>
            </p:nvSpPr>
            <p:spPr>
              <a:xfrm>
                <a:off x="2091240" y="2017374"/>
                <a:ext cx="2008440" cy="193753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endParaRPr lang="ro-RO" sz="1200" b="1" spc="-1" dirty="0">
                  <a:solidFill>
                    <a:schemeClr val="accent6">
                      <a:lumMod val="50000"/>
                    </a:schemeClr>
                  </a:solidFill>
                </a:endParaRPr>
              </a:p>
              <a:p>
                <a:pPr algn="ctr">
                  <a:lnSpc>
                    <a:spcPct val="100000"/>
                  </a:lnSpc>
                </a:pPr>
                <a:endParaRPr lang="ro-RO" sz="1200" b="1" spc="-1" dirty="0">
                  <a:solidFill>
                    <a:schemeClr val="accent6">
                      <a:lumMod val="50000"/>
                    </a:schemeClr>
                  </a:solidFill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ro-RO" sz="1200" b="1" spc="-1" dirty="0"/>
                  <a:t>13</a:t>
                </a:r>
                <a:r>
                  <a:rPr lang="en-US" sz="1200" b="1" spc="-1" dirty="0"/>
                  <a:t>1,3 </a:t>
                </a:r>
                <a:r>
                  <a:rPr lang="ro-RO" sz="1200" b="1" spc="-1" dirty="0"/>
                  <a:t>persoane vârstnice </a:t>
                </a:r>
                <a:r>
                  <a:rPr lang="ro-RO" sz="1200" spc="-1" dirty="0"/>
                  <a:t>(65 ani și peste) la </a:t>
                </a:r>
                <a:r>
                  <a:rPr lang="ro-RO" sz="1200" b="1" spc="-1" dirty="0"/>
                  <a:t>100 persoane tinere </a:t>
                </a:r>
                <a:r>
                  <a:rPr lang="ro-RO" sz="1200" spc="-1" dirty="0"/>
                  <a:t>(sub 15 ani), mai mare cu aprox. </a:t>
                </a:r>
                <a:r>
                  <a:rPr lang="en-US" sz="1200" spc="-1" dirty="0"/>
                  <a:t>10</a:t>
                </a:r>
                <a:r>
                  <a:rPr lang="ro-RO" sz="1200" spc="-1" dirty="0"/>
                  <a:t>.1% în raport cu valoarea indicatorului determinată la RPL20</a:t>
                </a:r>
                <a:r>
                  <a:rPr lang="en-US" sz="1200" spc="-1" dirty="0"/>
                  <a:t>21</a:t>
                </a:r>
                <a:r>
                  <a:rPr lang="ro-RO" sz="1200" spc="-1" dirty="0"/>
                  <a:t> (</a:t>
                </a:r>
                <a:r>
                  <a:rPr lang="ro-RO" sz="1200" b="1" spc="-1" dirty="0"/>
                  <a:t>1</a:t>
                </a:r>
                <a:r>
                  <a:rPr lang="en-US" sz="1200" b="1" spc="-1" dirty="0"/>
                  <a:t>21</a:t>
                </a:r>
                <a:r>
                  <a:rPr lang="ro-RO" sz="1200" b="1" spc="-1" dirty="0"/>
                  <a:t>,</a:t>
                </a:r>
                <a:r>
                  <a:rPr lang="en-US" sz="1200" b="1" spc="-1" dirty="0"/>
                  <a:t>2</a:t>
                </a:r>
                <a:r>
                  <a:rPr lang="ro-RO" sz="1200" spc="-1" dirty="0"/>
                  <a:t>).</a:t>
                </a:r>
              </a:p>
            </p:txBody>
          </p:sp>
          <p:sp>
            <p:nvSpPr>
              <p:cNvPr id="1608" name="CustomShape 7"/>
              <p:cNvSpPr/>
              <p:nvPr/>
            </p:nvSpPr>
            <p:spPr>
              <a:xfrm>
                <a:off x="2130840" y="1805040"/>
                <a:ext cx="2008440" cy="64487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ro-RO" sz="1200" b="1" cap="all" spc="-1" dirty="0">
                    <a:solidFill>
                      <a:schemeClr val="accent6">
                        <a:lumMod val="50000"/>
                      </a:schemeClr>
                    </a:solidFill>
                    <a:ea typeface="Arial Unicode MS"/>
                  </a:rPr>
                  <a:t>Indicele de îmbătrânire demografică </a:t>
                </a:r>
                <a:endParaRPr lang="ro-RO" sz="1200" cap="all" spc="-1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</p:grpSp>
      </p:grpSp>
      <p:grpSp>
        <p:nvGrpSpPr>
          <p:cNvPr id="1610" name="Group 9"/>
          <p:cNvGrpSpPr/>
          <p:nvPr/>
        </p:nvGrpSpPr>
        <p:grpSpPr>
          <a:xfrm>
            <a:off x="3857760" y="880057"/>
            <a:ext cx="2087640" cy="1687395"/>
            <a:chOff x="4289760" y="1635480"/>
            <a:chExt cx="2087640" cy="1687395"/>
          </a:xfrm>
        </p:grpSpPr>
        <p:sp>
          <p:nvSpPr>
            <p:cNvPr id="1611" name="CustomShape 10"/>
            <p:cNvSpPr/>
            <p:nvPr/>
          </p:nvSpPr>
          <p:spPr>
            <a:xfrm>
              <a:off x="4289760" y="1635480"/>
              <a:ext cx="2087640" cy="71640"/>
            </a:xfrm>
            <a:prstGeom prst="rect">
              <a:avLst/>
            </a:prstGeom>
            <a:solidFill>
              <a:srgbClr val="007C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1613" name="Group 12"/>
            <p:cNvGrpSpPr/>
            <p:nvPr/>
          </p:nvGrpSpPr>
          <p:grpSpPr>
            <a:xfrm>
              <a:off x="4368960" y="1805040"/>
              <a:ext cx="2008440" cy="1517835"/>
              <a:chOff x="4368960" y="1805040"/>
              <a:chExt cx="2008440" cy="1517835"/>
            </a:xfrm>
          </p:grpSpPr>
          <p:sp>
            <p:nvSpPr>
              <p:cNvPr id="1614" name="CustomShape 13"/>
              <p:cNvSpPr/>
              <p:nvPr/>
            </p:nvSpPr>
            <p:spPr>
              <a:xfrm>
                <a:off x="4368960" y="2124000"/>
                <a:ext cx="2008440" cy="119887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endParaRPr lang="ro-RO" sz="1200" b="1" spc="-1" dirty="0">
                  <a:solidFill>
                    <a:schemeClr val="accent6">
                      <a:lumMod val="50000"/>
                    </a:schemeClr>
                  </a:solidFill>
                </a:endParaRPr>
              </a:p>
              <a:p>
                <a:pPr algn="ctr">
                  <a:lnSpc>
                    <a:spcPct val="100000"/>
                  </a:lnSpc>
                </a:pPr>
                <a:endParaRPr lang="ro-RO" sz="1200" b="1" spc="-1" dirty="0">
                  <a:solidFill>
                    <a:schemeClr val="accent6">
                      <a:lumMod val="50000"/>
                    </a:schemeClr>
                  </a:solidFill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it-IT" sz="1200" b="1" spc="-1" dirty="0"/>
                  <a:t>55,6 persoane tinere ș</a:t>
                </a:r>
                <a:r>
                  <a:rPr lang="ro-RO" sz="1200" b="1" spc="-1" dirty="0"/>
                  <a:t>i</a:t>
                </a:r>
                <a:r>
                  <a:rPr lang="it-IT" sz="1200" b="1" spc="-1" dirty="0"/>
                  <a:t> vârstnice la 100 persoane adulte</a:t>
                </a:r>
                <a:r>
                  <a:rPr lang="ro-RO" sz="1200" spc="-1" dirty="0"/>
                  <a:t>, față de</a:t>
                </a:r>
                <a:r>
                  <a:rPr lang="it-IT" sz="1200" spc="-1" dirty="0"/>
                  <a:t> 55,5</a:t>
                </a:r>
                <a:r>
                  <a:rPr lang="ro-RO" sz="1200" spc="-1" dirty="0"/>
                  <a:t> la R</a:t>
                </a:r>
                <a:r>
                  <a:rPr lang="it-IT" sz="1200" spc="-1" dirty="0"/>
                  <a:t>PL2021.</a:t>
                </a:r>
                <a:endParaRPr lang="ro-RO" sz="1200" spc="-1" dirty="0"/>
              </a:p>
            </p:txBody>
          </p:sp>
          <p:sp>
            <p:nvSpPr>
              <p:cNvPr id="1615" name="CustomShape 14"/>
              <p:cNvSpPr/>
              <p:nvPr/>
            </p:nvSpPr>
            <p:spPr>
              <a:xfrm>
                <a:off x="4368960" y="1805040"/>
                <a:ext cx="2008440" cy="64487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ro-RO" sz="1200" b="1" cap="all" spc="-1" dirty="0">
                    <a:solidFill>
                      <a:schemeClr val="accent6">
                        <a:lumMod val="50000"/>
                      </a:schemeClr>
                    </a:solidFill>
                    <a:ea typeface="Arial Unicode MS"/>
                  </a:rPr>
                  <a:t>Raportul de dependență demografică </a:t>
                </a:r>
                <a:endParaRPr lang="ro-RO" sz="1200" cap="all" spc="-1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</p:grpSp>
      </p:grpSp>
      <p:grpSp>
        <p:nvGrpSpPr>
          <p:cNvPr id="1616" name="Group 15"/>
          <p:cNvGrpSpPr/>
          <p:nvPr/>
        </p:nvGrpSpPr>
        <p:grpSpPr>
          <a:xfrm>
            <a:off x="6095880" y="880057"/>
            <a:ext cx="2087640" cy="2795390"/>
            <a:chOff x="6527880" y="1635480"/>
            <a:chExt cx="2087640" cy="2795390"/>
          </a:xfrm>
        </p:grpSpPr>
        <p:sp>
          <p:nvSpPr>
            <p:cNvPr id="1617" name="CustomShape 16"/>
            <p:cNvSpPr/>
            <p:nvPr/>
          </p:nvSpPr>
          <p:spPr>
            <a:xfrm>
              <a:off x="6527880" y="1635480"/>
              <a:ext cx="2087640" cy="71640"/>
            </a:xfrm>
            <a:prstGeom prst="rect">
              <a:avLst/>
            </a:prstGeom>
            <a:solidFill>
              <a:srgbClr val="2766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1619" name="Group 18"/>
            <p:cNvGrpSpPr/>
            <p:nvPr/>
          </p:nvGrpSpPr>
          <p:grpSpPr>
            <a:xfrm>
              <a:off x="6607080" y="1805040"/>
              <a:ext cx="2008440" cy="2625830"/>
              <a:chOff x="6607080" y="1805040"/>
              <a:chExt cx="2008440" cy="2625830"/>
            </a:xfrm>
          </p:grpSpPr>
          <p:sp>
            <p:nvSpPr>
              <p:cNvPr id="1620" name="CustomShape 19"/>
              <p:cNvSpPr/>
              <p:nvPr/>
            </p:nvSpPr>
            <p:spPr>
              <a:xfrm>
                <a:off x="6607080" y="2124000"/>
                <a:ext cx="2008440" cy="230687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endParaRPr lang="ro-RO" sz="1200" b="1" spc="-1" dirty="0">
                  <a:solidFill>
                    <a:schemeClr val="accent6">
                      <a:lumMod val="50000"/>
                    </a:schemeClr>
                  </a:solidFill>
                  <a:ea typeface="Arial Unicode MS"/>
                </a:endParaRPr>
              </a:p>
              <a:p>
                <a:pPr>
                  <a:lnSpc>
                    <a:spcPct val="100000"/>
                  </a:lnSpc>
                </a:pPr>
                <a:r>
                  <a:rPr lang="en-US" sz="1200" b="1" spc="-1" dirty="0">
                    <a:solidFill>
                      <a:schemeClr val="accent6">
                        <a:lumMod val="50000"/>
                      </a:schemeClr>
                    </a:solidFill>
                    <a:ea typeface="Arial Unicode MS"/>
                  </a:rPr>
                  <a:t>1. </a:t>
                </a:r>
                <a:r>
                  <a:rPr lang="ro-RO" sz="1200" b="1" spc="-1" dirty="0">
                    <a:solidFill>
                      <a:schemeClr val="accent6">
                        <a:lumMod val="50000"/>
                      </a:schemeClr>
                    </a:solidFill>
                    <a:ea typeface="Arial Unicode MS"/>
                  </a:rPr>
                  <a:t>Migrația internațională </a:t>
                </a:r>
                <a:r>
                  <a:rPr lang="ro-RO" sz="1200" spc="-1" dirty="0">
                    <a:solidFill>
                      <a:schemeClr val="accent6">
                        <a:lumMod val="50000"/>
                      </a:schemeClr>
                    </a:solidFill>
                    <a:ea typeface="Arial Unicode MS"/>
                  </a:rPr>
                  <a:t>a redus substanțial populația rezidentă a României, mai ales în primii 20 de ani ai tranziției.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200" b="1" spc="-1" dirty="0">
                    <a:solidFill>
                      <a:schemeClr val="accent6">
                        <a:lumMod val="50000"/>
                      </a:schemeClr>
                    </a:solidFill>
                    <a:ea typeface="Arial Unicode MS"/>
                  </a:rPr>
                  <a:t>2. </a:t>
                </a:r>
                <a:r>
                  <a:rPr lang="ro-RO" sz="1200" b="1" spc="-1" dirty="0">
                    <a:solidFill>
                      <a:schemeClr val="accent6">
                        <a:lumMod val="50000"/>
                      </a:schemeClr>
                    </a:solidFill>
                    <a:ea typeface="Arial Unicode MS"/>
                  </a:rPr>
                  <a:t>Din 2031, vor intra în grupa persoanelor vârstnice </a:t>
                </a:r>
                <a:r>
                  <a:rPr lang="en-US" sz="1200" b="1" spc="-1" dirty="0" err="1">
                    <a:solidFill>
                      <a:schemeClr val="accent6">
                        <a:lumMod val="50000"/>
                      </a:schemeClr>
                    </a:solidFill>
                    <a:ea typeface="Arial Unicode MS"/>
                  </a:rPr>
                  <a:t>cele</a:t>
                </a:r>
                <a:r>
                  <a:rPr lang="en-US" sz="1200" b="1" spc="-1" dirty="0">
                    <a:solidFill>
                      <a:schemeClr val="accent6">
                        <a:lumMod val="50000"/>
                      </a:schemeClr>
                    </a:solidFill>
                    <a:ea typeface="Arial Unicode MS"/>
                  </a:rPr>
                  <a:t> </a:t>
                </a:r>
                <a:r>
                  <a:rPr lang="ro-RO" sz="1200" b="1" spc="-1" dirty="0">
                    <a:solidFill>
                      <a:schemeClr val="accent6">
                        <a:lumMod val="50000"/>
                      </a:schemeClr>
                    </a:solidFill>
                    <a:ea typeface="Arial Unicode MS"/>
                  </a:rPr>
                  <a:t>născut după anul 1967</a:t>
                </a:r>
                <a:r>
                  <a:rPr lang="en-US" sz="1200" b="1" spc="-1" dirty="0">
                    <a:solidFill>
                      <a:schemeClr val="accent6">
                        <a:lumMod val="50000"/>
                      </a:schemeClr>
                    </a:solidFill>
                    <a:ea typeface="Arial Unicode MS"/>
                  </a:rPr>
                  <a:t> (</a:t>
                </a:r>
                <a:r>
                  <a:rPr lang="en-US" sz="1200" b="1" spc="-1" dirty="0" err="1">
                    <a:solidFill>
                      <a:schemeClr val="accent1"/>
                    </a:solidFill>
                    <a:ea typeface="Arial Unicode MS"/>
                  </a:rPr>
                  <a:t>contingente</a:t>
                </a:r>
                <a:r>
                  <a:rPr lang="en-US" sz="1200" b="1" spc="-1" dirty="0">
                    <a:solidFill>
                      <a:schemeClr val="accent1"/>
                    </a:solidFill>
                    <a:ea typeface="Arial Unicode MS"/>
                  </a:rPr>
                  <a:t> </a:t>
                </a:r>
                <a:r>
                  <a:rPr lang="en-US" sz="1200" b="1" spc="-1" dirty="0" err="1">
                    <a:solidFill>
                      <a:schemeClr val="accent1"/>
                    </a:solidFill>
                    <a:ea typeface="Arial Unicode MS"/>
                  </a:rPr>
                  <a:t>mari</a:t>
                </a:r>
                <a:r>
                  <a:rPr lang="en-US" sz="1200" b="1" spc="-1" dirty="0">
                    <a:solidFill>
                      <a:schemeClr val="accent6">
                        <a:lumMod val="50000"/>
                      </a:schemeClr>
                    </a:solidFill>
                    <a:ea typeface="Arial Unicode MS"/>
                  </a:rPr>
                  <a:t>)</a:t>
                </a:r>
                <a:r>
                  <a:rPr lang="ro-RO" sz="1200" spc="-1" dirty="0">
                    <a:solidFill>
                      <a:schemeClr val="accent6">
                        <a:lumMod val="50000"/>
                      </a:schemeClr>
                    </a:solidFill>
                    <a:ea typeface="Arial Unicode MS"/>
                  </a:rPr>
                  <a:t>. </a:t>
                </a:r>
                <a:endParaRPr lang="ro-RO" sz="1200" b="0" strike="noStrike" spc="-1" dirty="0">
                  <a:solidFill>
                    <a:schemeClr val="accent6">
                      <a:lumMod val="50000"/>
                    </a:schemeClr>
                  </a:solidFill>
                  <a:latin typeface="Arial"/>
                </a:endParaRPr>
              </a:p>
            </p:txBody>
          </p:sp>
          <p:sp>
            <p:nvSpPr>
              <p:cNvPr id="1621" name="CustomShape 20"/>
              <p:cNvSpPr/>
              <p:nvPr/>
            </p:nvSpPr>
            <p:spPr>
              <a:xfrm>
                <a:off x="6607080" y="1805040"/>
                <a:ext cx="2008440" cy="46021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ro-RO" sz="1200" b="1" strike="noStrike" cap="all" spc="-1" dirty="0">
                    <a:solidFill>
                      <a:schemeClr val="accent6">
                        <a:lumMod val="50000"/>
                      </a:schemeClr>
                    </a:solidFill>
                    <a:latin typeface="Arial"/>
                    <a:ea typeface="Arial Unicode MS"/>
                  </a:rPr>
                  <a:t>Alte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ro-RO" sz="1200" b="1" strike="noStrike" cap="all" spc="-1" dirty="0">
                    <a:solidFill>
                      <a:schemeClr val="accent6">
                        <a:lumMod val="50000"/>
                      </a:schemeClr>
                    </a:solidFill>
                    <a:latin typeface="Arial"/>
                    <a:ea typeface="Arial Unicode MS"/>
                  </a:rPr>
                  <a:t>aspecte</a:t>
                </a:r>
                <a:endParaRPr lang="ro-RO" sz="1200" b="0" strike="noStrike" cap="all" spc="-1" dirty="0">
                  <a:solidFill>
                    <a:schemeClr val="accent6">
                      <a:lumMod val="50000"/>
                    </a:schemeClr>
                  </a:solidFill>
                  <a:latin typeface="Arial"/>
                </a:endParaRPr>
              </a:p>
            </p:txBody>
          </p:sp>
        </p:grpSp>
      </p:grpSp>
      <p:sp>
        <p:nvSpPr>
          <p:cNvPr id="25" name="TextShape 2"/>
          <p:cNvSpPr txBox="1"/>
          <p:nvPr/>
        </p:nvSpPr>
        <p:spPr>
          <a:xfrm>
            <a:off x="460040" y="0"/>
            <a:ext cx="8683600" cy="884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id-ID" sz="2000" b="1" strike="noStrike" spc="-1" dirty="0">
                <a:solidFill>
                  <a:schemeClr val="accent5">
                    <a:lumMod val="75000"/>
                  </a:schemeClr>
                </a:solidFill>
                <a:latin typeface="Arial"/>
                <a:ea typeface="Arial Unicode MS"/>
              </a:rPr>
              <a:t>SCHIMBĂRI IMPORTANTE ÎN DISTRIBUȚIA PE GRUPE DE VÂRSTĂ</a:t>
            </a:r>
            <a:endParaRPr lang="ro-RO" sz="2000" b="0" strike="noStrike" spc="-1" dirty="0">
              <a:solidFill>
                <a:schemeClr val="accent5">
                  <a:lumMod val="75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431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473000"/>
              </p:ext>
            </p:extLst>
          </p:nvPr>
        </p:nvGraphicFramePr>
        <p:xfrm>
          <a:off x="1619640" y="884158"/>
          <a:ext cx="5963918" cy="22168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97583">
                  <a:extLst>
                    <a:ext uri="{9D8B030D-6E8A-4147-A177-3AD203B41FA5}">
                      <a16:colId xmlns:a16="http://schemas.microsoft.com/office/drawing/2014/main" val="3516510060"/>
                    </a:ext>
                  </a:extLst>
                </a:gridCol>
                <a:gridCol w="908497">
                  <a:extLst>
                    <a:ext uri="{9D8B030D-6E8A-4147-A177-3AD203B41FA5}">
                      <a16:colId xmlns:a16="http://schemas.microsoft.com/office/drawing/2014/main" val="252959493"/>
                    </a:ext>
                  </a:extLst>
                </a:gridCol>
                <a:gridCol w="1028919">
                  <a:extLst>
                    <a:ext uri="{9D8B030D-6E8A-4147-A177-3AD203B41FA5}">
                      <a16:colId xmlns:a16="http://schemas.microsoft.com/office/drawing/2014/main" val="2577925927"/>
                    </a:ext>
                  </a:extLst>
                </a:gridCol>
                <a:gridCol w="1028919">
                  <a:extLst>
                    <a:ext uri="{9D8B030D-6E8A-4147-A177-3AD203B41FA5}">
                      <a16:colId xmlns:a16="http://schemas.microsoft.com/office/drawing/2014/main" val="3383334486"/>
                    </a:ext>
                  </a:extLst>
                </a:gridCol>
              </a:tblGrid>
              <a:tr h="3174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ro-RO" sz="11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Total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8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Masculin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8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Feminin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8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26134"/>
                  </a:ext>
                </a:extLst>
              </a:tr>
              <a:tr h="3174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Vârsta medie RPL 2011 (ani)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</a:rPr>
                        <a:t>40,6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276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</a:rPr>
                        <a:t>39,0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276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>
                          <a:solidFill>
                            <a:schemeClr val="bg1"/>
                          </a:solidFill>
                          <a:effectLst/>
                        </a:rPr>
                        <a:t>42,1</a:t>
                      </a:r>
                      <a:endParaRPr lang="ro-RO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276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792192"/>
                  </a:ext>
                </a:extLst>
              </a:tr>
              <a:tr h="3174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Vârsta medie RPL2021 (ani)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</a:rPr>
                        <a:t>42,4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276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</a:rPr>
                        <a:t>40,6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276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>
                          <a:solidFill>
                            <a:schemeClr val="bg1"/>
                          </a:solidFill>
                          <a:effectLst/>
                        </a:rPr>
                        <a:t>44,1</a:t>
                      </a:r>
                      <a:endParaRPr lang="ro-RO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276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544596"/>
                  </a:ext>
                </a:extLst>
              </a:tr>
              <a:tr h="3174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Sporul în ani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</a:rPr>
                        <a:t>1,8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276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</a:rPr>
                        <a:t>1,6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276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>
                          <a:solidFill>
                            <a:schemeClr val="bg1"/>
                          </a:solidFill>
                          <a:effectLst/>
                        </a:rPr>
                        <a:t>2,0</a:t>
                      </a:r>
                      <a:endParaRPr lang="ro-RO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276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210989"/>
                  </a:ext>
                </a:extLst>
              </a:tr>
              <a:tr h="3174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Rata de îmbătrânire (%)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</a:rPr>
                        <a:t>4,44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276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</a:rPr>
                        <a:t>4,14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276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</a:rPr>
                        <a:t>4,67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276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909566"/>
                  </a:ext>
                </a:extLst>
              </a:tr>
              <a:tr h="6294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Rata medie anuală de îmbătrânire (%)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</a:rPr>
                        <a:t>0,48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276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</a:rPr>
                        <a:t>0,45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276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</a:rPr>
                        <a:t>0,51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276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098694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19640" y="3101010"/>
            <a:ext cx="5963918" cy="275653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12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Tabelul 1. V</a:t>
            </a:r>
            <a:r>
              <a:rPr lang="ro-RO" sz="1200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ârsta medie a populației la RPL 2011 și RPL 2021</a:t>
            </a:r>
          </a:p>
        </p:txBody>
      </p:sp>
      <p:sp>
        <p:nvSpPr>
          <p:cNvPr id="6" name="TextShape 2"/>
          <p:cNvSpPr txBox="1"/>
          <p:nvPr/>
        </p:nvSpPr>
        <p:spPr>
          <a:xfrm>
            <a:off x="1619640" y="0"/>
            <a:ext cx="7524000" cy="72697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r>
              <a:rPr lang="id-ID" sz="2000" b="1" spc="-1" dirty="0">
                <a:solidFill>
                  <a:schemeClr val="accent5"/>
                </a:solidFill>
                <a:ea typeface="Arial Unicode MS"/>
              </a:rPr>
              <a:t>ÎMBĂTRÂNEȘTE POPULAȚIA REZIDENTĂ</a:t>
            </a:r>
            <a:r>
              <a:rPr lang="ro-RO" sz="2000" b="1" spc="-1" dirty="0">
                <a:solidFill>
                  <a:schemeClr val="accent5"/>
                </a:solidFill>
                <a:ea typeface="Arial Unicode MS"/>
              </a:rPr>
              <a:t> (4)</a:t>
            </a:r>
            <a:endParaRPr lang="ro-RO" sz="2000" spc="-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14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2535</TotalTime>
  <Words>1342</Words>
  <Application>Microsoft Office PowerPoint</Application>
  <PresentationFormat>Custom</PresentationFormat>
  <Paragraphs>187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맑은 고딕</vt:lpstr>
      <vt:lpstr>Arial</vt:lpstr>
      <vt:lpstr>Arial Unicode MS</vt:lpstr>
      <vt:lpstr>Avenir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Teodor Dumitrache</dc:creator>
  <dc:description/>
  <cp:lastModifiedBy>Tudorel Andrei</cp:lastModifiedBy>
  <cp:revision>230</cp:revision>
  <cp:lastPrinted>2026-07-10T05:34:07Z</cp:lastPrinted>
  <dcterms:created xsi:type="dcterms:W3CDTF">2016-12-01T00:32:25Z</dcterms:created>
  <dcterms:modified xsi:type="dcterms:W3CDTF">2026-07-10T05:34:09Z</dcterms:modified>
  <dc:language>ro-RO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Microsoft Corporation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On-screen Show (16:9)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66</vt:i4>
  </property>
</Properties>
</file>