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60" r:id="rId2"/>
    <p:sldMasterId id="2147483674" r:id="rId3"/>
  </p:sldMasterIdLst>
  <p:notesMasterIdLst>
    <p:notesMasterId r:id="rId28"/>
  </p:notesMasterIdLst>
  <p:handoutMasterIdLst>
    <p:handoutMasterId r:id="rId29"/>
  </p:handoutMasterIdLst>
  <p:sldIdLst>
    <p:sldId id="839" r:id="rId4"/>
    <p:sldId id="19319" r:id="rId5"/>
    <p:sldId id="19388" r:id="rId6"/>
    <p:sldId id="19285" r:id="rId7"/>
    <p:sldId id="19390" r:id="rId8"/>
    <p:sldId id="19338" r:id="rId9"/>
    <p:sldId id="19339" r:id="rId10"/>
    <p:sldId id="19383" r:id="rId11"/>
    <p:sldId id="19378" r:id="rId12"/>
    <p:sldId id="19382" r:id="rId13"/>
    <p:sldId id="1176" r:id="rId14"/>
    <p:sldId id="1048" r:id="rId15"/>
    <p:sldId id="19355" r:id="rId16"/>
    <p:sldId id="19358" r:id="rId17"/>
    <p:sldId id="19360" r:id="rId18"/>
    <p:sldId id="19380" r:id="rId19"/>
    <p:sldId id="19361" r:id="rId20"/>
    <p:sldId id="19374" r:id="rId21"/>
    <p:sldId id="19357" r:id="rId22"/>
    <p:sldId id="19353" r:id="rId23"/>
    <p:sldId id="19364" r:id="rId24"/>
    <p:sldId id="19365" r:id="rId25"/>
    <p:sldId id="19366" r:id="rId26"/>
    <p:sldId id="996" r:id="rId27"/>
  </p:sldIdLst>
  <p:sldSz cx="12192000" cy="6858000"/>
  <p:notesSz cx="6858000" cy="9144000"/>
  <p:defaultTextStyle>
    <a:defPPr>
      <a:defRPr lang="en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70ED"/>
    <a:srgbClr val="008551"/>
    <a:srgbClr val="004710"/>
    <a:srgbClr val="E71B03"/>
    <a:srgbClr val="2E3E8E"/>
    <a:srgbClr val="FFFA00"/>
    <a:srgbClr val="FE0032"/>
    <a:srgbClr val="FF680C"/>
    <a:srgbClr val="FFF0BD"/>
    <a:srgbClr val="004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60" autoAdjust="0"/>
    <p:restoredTop sz="95033" autoAdjust="0"/>
  </p:normalViewPr>
  <p:slideViewPr>
    <p:cSldViewPr snapToGrid="0">
      <p:cViewPr>
        <p:scale>
          <a:sx n="70" d="100"/>
          <a:sy n="70" d="100"/>
        </p:scale>
        <p:origin x="596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36295197957654"/>
          <c:y val="0.10201384089599547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Zbor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Foarte scăzut</c:v>
                </c:pt>
                <c:pt idx="1">
                  <c:v>Destul de scăzut</c:v>
                </c:pt>
                <c:pt idx="2">
                  <c:v>Aproximativ mediu</c:v>
                </c:pt>
                <c:pt idx="3">
                  <c:v>Destul de ridicat</c:v>
                </c:pt>
                <c:pt idx="4">
                  <c:v>Foarte ridicat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7.0000000000000007E-2</c:v>
                </c:pt>
                <c:pt idx="2">
                  <c:v>0.48</c:v>
                </c:pt>
                <c:pt idx="3">
                  <c:v>0.3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A0-4B91-BF34-8ABD8F209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0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35851097600704"/>
          <c:y val="8.6219595979609709E-2"/>
          <c:w val="0.48098641119076047"/>
          <c:h val="0.6751681941669063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rgbClr val="2870E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3A-4FC5-A838-CD9E3BFB2A55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23A-4FC5-A838-CD9E3BFB2A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Cei care au răspuns corect la toate întrebările</c:v>
                </c:pt>
                <c:pt idx="1">
                  <c:v>Cei care au minim un răspuns greșit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0.03</c:v>
                </c:pt>
                <c:pt idx="1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3A-4FC5-A838-CD9E3BFB2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748435969383401"/>
          <c:y val="0.85710100348671159"/>
          <c:w val="0.70142719004092668"/>
          <c:h val="0.111234274962930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35851097600704"/>
          <c:y val="8.6219595979609709E-2"/>
          <c:w val="0.48098641119076047"/>
          <c:h val="0.6751681941669063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rgbClr val="2870E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98-4274-8952-846D6D40F555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98-4274-8952-846D6D40F5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Cei care au răspuns corect la 10/12</c:v>
                </c:pt>
                <c:pt idx="1">
                  <c:v>Cei care au minim un răspuns greșit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98-4274-8952-846D6D40F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748435969383401"/>
          <c:y val="0.85710100348671159"/>
          <c:w val="0.70142719004092668"/>
          <c:h val="0.111234274962930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36294821940686"/>
          <c:y val="0.10425380836715531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</c:v>
                </c:pt>
              </c:strCache>
            </c:strRef>
          </c:tx>
          <c:spPr>
            <a:solidFill>
              <a:srgbClr val="2870ED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7F-4E6C-80AF-F69151DC8B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Nu am economii pentru situații de urgență</c:v>
                </c:pt>
                <c:pt idx="1">
                  <c:v>Mai puțin de o săptămână</c:v>
                </c:pt>
                <c:pt idx="2">
                  <c:v>Cel puțin o săptămână, dar mai puțin de o lună</c:v>
                </c:pt>
                <c:pt idx="3">
                  <c:v>Cel puțin o lună, dar mai puțin de 3 luni</c:v>
                </c:pt>
                <c:pt idx="4">
                  <c:v>Cel puțin 3 luni, dar mai puțin de 6 luni</c:v>
                </c:pt>
                <c:pt idx="5">
                  <c:v>6 luni sau mai mult</c:v>
                </c:pt>
                <c:pt idx="6">
                  <c:v>Nu știu / Prefer să nu răspund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0.26</c:v>
                </c:pt>
                <c:pt idx="1">
                  <c:v>0.1</c:v>
                </c:pt>
                <c:pt idx="2">
                  <c:v>0.12</c:v>
                </c:pt>
                <c:pt idx="3">
                  <c:v>0.18</c:v>
                </c:pt>
                <c:pt idx="4">
                  <c:v>0.13</c:v>
                </c:pt>
                <c:pt idx="5">
                  <c:v>0.15</c:v>
                </c:pt>
                <c:pt idx="6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9A-4D37-8398-1F5C808BBC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EU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21-4C95-BFE1-5B0679B7AF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Nu am economii pentru situații de urgență</c:v>
                </c:pt>
                <c:pt idx="1">
                  <c:v>Mai puțin de o săptămână</c:v>
                </c:pt>
                <c:pt idx="2">
                  <c:v>Cel puțin o săptămână, dar mai puțin de o lună</c:v>
                </c:pt>
                <c:pt idx="3">
                  <c:v>Cel puțin o lună, dar mai puțin de 3 luni</c:v>
                </c:pt>
                <c:pt idx="4">
                  <c:v>Cel puțin 3 luni, dar mai puțin de 6 luni</c:v>
                </c:pt>
                <c:pt idx="5">
                  <c:v>6 luni sau mai mult</c:v>
                </c:pt>
                <c:pt idx="6">
                  <c:v>Nu știu / Prefer să nu răspund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0.16</c:v>
                </c:pt>
                <c:pt idx="1">
                  <c:v>0</c:v>
                </c:pt>
                <c:pt idx="2">
                  <c:v>0.09</c:v>
                </c:pt>
                <c:pt idx="3">
                  <c:v>0.16</c:v>
                </c:pt>
                <c:pt idx="4">
                  <c:v>0.18</c:v>
                </c:pt>
                <c:pt idx="5">
                  <c:v>0.33</c:v>
                </c:pt>
                <c:pt idx="6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21-4C95-BFE1-5B0679B7AF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0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2822785503574201"/>
          <c:y val="0.81427715276009172"/>
          <c:w val="0.13035980963359348"/>
          <c:h val="8.3735399172187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36295197957654"/>
          <c:y val="0.10201384089599547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Zbor</c:v>
                </c:pt>
              </c:strCache>
            </c:strRef>
          </c:tx>
          <c:spPr>
            <a:solidFill>
              <a:srgbClr val="2870ED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AFA-4D4E-B53F-D18886A764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În foarte mare măsură</c:v>
                </c:pt>
                <c:pt idx="1">
                  <c:v>În mare măsură</c:v>
                </c:pt>
                <c:pt idx="2">
                  <c:v>În mică măsură</c:v>
                </c:pt>
                <c:pt idx="3">
                  <c:v>În foarte mică măsură / Deloc</c:v>
                </c:pt>
                <c:pt idx="4">
                  <c:v>Nu am dobândit informații economice sau financiare noi în ultimele 6 luni</c:v>
                </c:pt>
                <c:pt idx="5">
                  <c:v>Nu mă ocup eu de gestionarea bugetului personal / al familiei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0.23</c:v>
                </c:pt>
                <c:pt idx="1">
                  <c:v>0.3</c:v>
                </c:pt>
                <c:pt idx="2">
                  <c:v>0.23</c:v>
                </c:pt>
                <c:pt idx="3">
                  <c:v>0.13</c:v>
                </c:pt>
                <c:pt idx="4">
                  <c:v>0.06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A0-4B91-BF34-8ABD8F209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0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664295930037622"/>
          <c:y val="0.12349167976244838"/>
          <c:w val="0.56335704069962378"/>
          <c:h val="0.8059557744093014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Complet de acord</c:v>
                </c:pt>
              </c:strCache>
            </c:strRef>
          </c:tx>
          <c:spPr>
            <a:solidFill>
              <a:srgbClr val="00497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0.63</c:v>
                </c:pt>
                <c:pt idx="1">
                  <c:v>0.56999999999999995</c:v>
                </c:pt>
                <c:pt idx="2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78-4F9A-B9E7-0EA334E323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78-4F9A-B9E7-0EA334E323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Acord parțial</c:v>
                </c:pt>
              </c:strCache>
            </c:strRef>
          </c:tx>
          <c:spPr>
            <a:solidFill>
              <a:srgbClr val="2870E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0.26</c:v>
                </c:pt>
                <c:pt idx="1">
                  <c:v>0.31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78-4F9A-B9E7-0EA334E323D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Sheet1!$E$2:$E$4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02-4F8E-9C05-024255FD634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Oarecum în dezacord</c:v>
                </c:pt>
              </c:strCache>
            </c:strRef>
          </c:tx>
          <c:spPr>
            <a:solidFill>
              <a:srgbClr val="958FD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Sheet1!$F$2:$F$4</c:f>
              <c:numCache>
                <c:formatCode>0%</c:formatCode>
                <c:ptCount val="3"/>
                <c:pt idx="0">
                  <c:v>0.08</c:v>
                </c:pt>
                <c:pt idx="1">
                  <c:v>0.08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02-4F8E-9C05-024255FD634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Sheet1!$G$2:$G$4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C9-440B-BE6D-085552047BE4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Complet în dezacord</c:v>
                </c:pt>
              </c:strCache>
            </c:strRef>
          </c:tx>
          <c:spPr>
            <a:solidFill>
              <a:srgbClr val="E6DCE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Sheet1!$H$2:$H$4</c:f>
              <c:numCache>
                <c:formatCode>0%</c:formatCode>
                <c:ptCount val="3"/>
                <c:pt idx="0">
                  <c:v>0</c:v>
                </c:pt>
                <c:pt idx="1">
                  <c:v>0.02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C9-440B-BE6D-085552047BE4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Sheet1!$I$2:$I$4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C9-440B-BE6D-085552047BE4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Nu știu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Sheet1!$J$2:$J$4</c:f>
              <c:numCache>
                <c:formatCode>0%</c:formatCode>
                <c:ptCount val="3"/>
                <c:pt idx="0">
                  <c:v>0.03</c:v>
                </c:pt>
                <c:pt idx="1">
                  <c:v>0.02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C9-440B-BE6D-085552047BE4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Column5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Înainte să cumpăr ceva, mă gândesc cu atenție dacă îmi permit acel lucru.</c:v>
                </c:pt>
                <c:pt idx="1">
                  <c:v>Îmi urmăresc și monitorizez cheltuielile.</c:v>
                </c:pt>
                <c:pt idx="2">
                  <c:v>Îmi stabilesc obiective financiare pe termen lung și mă străduiesc să le ating.</c:v>
                </c:pt>
              </c:strCache>
            </c:strRef>
          </c:cat>
          <c:val>
            <c:numRef>
              <c:f>Sheet1!$K$2:$K$4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C9-440B-BE6D-085552047B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198367"/>
        <c:axId val="9188799"/>
      </c:barChart>
      <c:catAx>
        <c:axId val="919836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9188799"/>
        <c:crosses val="autoZero"/>
        <c:auto val="1"/>
        <c:lblAlgn val="ctr"/>
        <c:lblOffset val="100"/>
        <c:noMultiLvlLbl val="0"/>
      </c:catAx>
      <c:valAx>
        <c:axId val="918879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198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9"/>
        <c:delete val="1"/>
      </c:legendEntry>
      <c:layout>
        <c:manualLayout>
          <c:xMode val="edge"/>
          <c:yMode val="edge"/>
          <c:x val="7.9548229151598218E-2"/>
          <c:y val="6.3679301149495243E-2"/>
          <c:w val="0.86614163579922787"/>
          <c:h val="4.74136746068974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bg1">
                  <a:lumMod val="10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36294821940686"/>
          <c:y val="0.10425380836715531"/>
          <c:w val="0.53651704626054897"/>
          <c:h val="0.710328812322507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RO</c:v>
                </c:pt>
              </c:strCache>
            </c:strRef>
          </c:tx>
          <c:spPr>
            <a:solidFill>
              <a:srgbClr val="2870ED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9A-4D37-8398-1F5C808BBC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Foarte multă încredere</c:v>
                </c:pt>
                <c:pt idx="1">
                  <c:v>Destul de multă încredere</c:v>
                </c:pt>
                <c:pt idx="2">
                  <c:v>Nu prea multă încredere</c:v>
                </c:pt>
                <c:pt idx="3">
                  <c:v>Deloc încredere</c:v>
                </c:pt>
                <c:pt idx="4">
                  <c:v>Nu știu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0.23</c:v>
                </c:pt>
                <c:pt idx="2">
                  <c:v>0.45</c:v>
                </c:pt>
                <c:pt idx="3">
                  <c:v>0.16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9A-4D37-8398-1F5C808BBC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A5-4D64-86AE-64FAD19736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Foarte multă încredere</c:v>
                </c:pt>
                <c:pt idx="1">
                  <c:v>Destul de multă încredere</c:v>
                </c:pt>
                <c:pt idx="2">
                  <c:v>Nu prea multă încredere</c:v>
                </c:pt>
                <c:pt idx="3">
                  <c:v>Deloc încredere</c:v>
                </c:pt>
                <c:pt idx="4">
                  <c:v>Nu știu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0.09</c:v>
                </c:pt>
                <c:pt idx="1">
                  <c:v>0.33</c:v>
                </c:pt>
                <c:pt idx="2">
                  <c:v>0.32</c:v>
                </c:pt>
                <c:pt idx="3">
                  <c:v>0.22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A5-4D64-86AE-64FAD19736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0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1630798905088391"/>
          <c:y val="0.10201384089599547"/>
          <c:w val="0.30057210384118582"/>
          <c:h val="0.8223240546014698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Zbor</c:v>
                </c:pt>
              </c:strCache>
            </c:strRef>
          </c:tx>
          <c:spPr>
            <a:solidFill>
              <a:srgbClr val="2870ED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934-436D-9C9B-77C83CB600C7}"/>
              </c:ext>
            </c:extLst>
          </c:dPt>
          <c:dPt>
            <c:idx val="1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8E8-4E1A-BE8F-DD8E6F52F0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Televiziune</c:v>
                </c:pt>
                <c:pt idx="1">
                  <c:v>Banca sau o altă instituție financiară</c:v>
                </c:pt>
                <c:pt idx="2">
                  <c:v>Site-uri sau comunicări ale unor instituții publice, precum BNR, Ministerul Finanțelor, ASF etc.</c:v>
                </c:pt>
                <c:pt idx="3">
                  <c:v>Site-uri de știri / publicații online</c:v>
                </c:pt>
                <c:pt idx="4">
                  <c:v>Familie, prieteni sau cunoștințe</c:v>
                </c:pt>
                <c:pt idx="5">
                  <c:v>Facebook</c:v>
                </c:pt>
                <c:pt idx="6">
                  <c:v>YouTube</c:v>
                </c:pt>
                <c:pt idx="7">
                  <c:v>Aplicații sau instrumente bazate pe inteligență artificială, de exemplu ChatGPT</c:v>
                </c:pt>
                <c:pt idx="8">
                  <c:v>TikTok</c:v>
                </c:pt>
                <c:pt idx="9">
                  <c:v>Radio</c:v>
                </c:pt>
                <c:pt idx="10">
                  <c:v>Locul de muncă</c:v>
                </c:pt>
                <c:pt idx="11">
                  <c:v>Școală, facultate, cursuri sau programe de educație financiară</c:v>
                </c:pt>
                <c:pt idx="12">
                  <c:v>Instagram</c:v>
                </c:pt>
                <c:pt idx="13">
                  <c:v>Creatori de conținut / influenceri / specialiști urmăriți online</c:v>
                </c:pt>
                <c:pt idx="14">
                  <c:v>Presă tipărită</c:v>
                </c:pt>
                <c:pt idx="15">
                  <c:v>Nu am aflat / nu am învățat nimic nou despre economie sau finanțe în ultimele 6 luni</c:v>
                </c:pt>
              </c:strCache>
            </c:strRef>
          </c:cat>
          <c:val>
            <c:numRef>
              <c:f>Sheet1!$B$2:$B$17</c:f>
              <c:numCache>
                <c:formatCode>0%</c:formatCode>
                <c:ptCount val="16"/>
                <c:pt idx="0">
                  <c:v>0.46</c:v>
                </c:pt>
                <c:pt idx="1">
                  <c:v>0.33</c:v>
                </c:pt>
                <c:pt idx="2">
                  <c:v>0.28000000000000003</c:v>
                </c:pt>
                <c:pt idx="3">
                  <c:v>0.27</c:v>
                </c:pt>
                <c:pt idx="4">
                  <c:v>0.22</c:v>
                </c:pt>
                <c:pt idx="5">
                  <c:v>0.21</c:v>
                </c:pt>
                <c:pt idx="6">
                  <c:v>0.2</c:v>
                </c:pt>
                <c:pt idx="7">
                  <c:v>0.19</c:v>
                </c:pt>
                <c:pt idx="8">
                  <c:v>0.14000000000000001</c:v>
                </c:pt>
                <c:pt idx="9">
                  <c:v>0.13</c:v>
                </c:pt>
                <c:pt idx="10">
                  <c:v>0.13</c:v>
                </c:pt>
                <c:pt idx="11">
                  <c:v>0.13</c:v>
                </c:pt>
                <c:pt idx="12">
                  <c:v>0.12</c:v>
                </c:pt>
                <c:pt idx="13">
                  <c:v>0.12</c:v>
                </c:pt>
                <c:pt idx="14">
                  <c:v>0.1</c:v>
                </c:pt>
                <c:pt idx="15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A0-4B91-BF34-8ABD8F209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55797328"/>
        <c:axId val="955791504"/>
      </c:barChart>
      <c:catAx>
        <c:axId val="955797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900" b="1" i="0" u="none" strike="noStrike" kern="1200" baseline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955791504"/>
        <c:crosses val="autoZero"/>
        <c:auto val="1"/>
        <c:lblAlgn val="ctr"/>
        <c:lblOffset val="100"/>
        <c:noMultiLvlLbl val="0"/>
      </c:catAx>
      <c:valAx>
        <c:axId val="95579150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5579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0.66764</cdr:x>
      <cdr:y>0.20194</cdr:y>
    </cdr:from>
    <cdr:to>
      <cdr:x>0.77384</cdr:x>
      <cdr:y>0.27296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386888F-E6B3-0E45-86A9-E72431C7F7DA}"/>
            </a:ext>
          </a:extLst>
        </cdr:cNvPr>
        <cdr:cNvSpPr txBox="1"/>
      </cdr:nvSpPr>
      <cdr:spPr>
        <a:xfrm xmlns:a="http://schemas.openxmlformats.org/drawingml/2006/main">
          <a:off x="7646643" y="1144986"/>
          <a:ext cx="1216403" cy="4026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o-RO" sz="2800" b="1" kern="1200" dirty="0">
              <a:solidFill>
                <a:schemeClr val="accent6"/>
              </a:solidFill>
              <a:latin typeface="Poppins" panose="00000500000000000000" pitchFamily="2" charset="0"/>
              <a:cs typeface="Poppins" panose="00000500000000000000" pitchFamily="2" charset="0"/>
            </a:rPr>
            <a:t>40%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293576-F9C7-C1B8-99EE-4881544E64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Header 12</a:t>
            </a:r>
            <a:endParaRPr lang="en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F11579-5ADD-DB9B-A23A-2493BC4D7B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A41AD-42B4-2A41-A30F-C2B32F1B61E2}" type="datetimeFigureOut">
              <a:rPr lang="en-RO" smtClean="0"/>
              <a:t>09/10/2026</a:t>
            </a:fld>
            <a:endParaRPr lang="en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CCD501-7E77-EF49-CA5A-41A20B7C32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Footer 1</a:t>
            </a:r>
            <a:endParaRPr lang="en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D7B31B-6138-F631-3856-864BC341F4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C1925-FB10-CF49-B570-E5158D0AC8D9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35493199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7174971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B4DF0-4193-F45D-6CAC-1BB198AA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>
            <a:extLst>
              <a:ext uri="{FF2B5EF4-FFF2-40B4-BE49-F238E27FC236}">
                <a16:creationId xmlns:a16="http://schemas.microsoft.com/office/drawing/2014/main" id="{3E3EDE66-460F-3F98-ED97-EC6DB6DA8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note 2">
            <a:extLst>
              <a:ext uri="{FF2B5EF4-FFF2-40B4-BE49-F238E27FC236}">
                <a16:creationId xmlns:a16="http://schemas.microsoft.com/office/drawing/2014/main" id="{7CA519C6-7C6C-AF84-56D4-80F5A1F0A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016F601C-2CD8-84C6-2F41-D0D5D7E49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A67F1-6100-49A2-BD82-D4A1F9C96C5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47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D7D7B-9C7B-BA2F-33DA-A7A6EF8C2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>
            <a:extLst>
              <a:ext uri="{FF2B5EF4-FFF2-40B4-BE49-F238E27FC236}">
                <a16:creationId xmlns:a16="http://schemas.microsoft.com/office/drawing/2014/main" id="{AAE64093-1747-1F96-AC41-CFEE4F6CA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note 2">
            <a:extLst>
              <a:ext uri="{FF2B5EF4-FFF2-40B4-BE49-F238E27FC236}">
                <a16:creationId xmlns:a16="http://schemas.microsoft.com/office/drawing/2014/main" id="{DCAA0A7B-FB1D-88E0-CCBB-75F3A71D7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AB1F6551-3636-6ACC-EC77-27888001CE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A67F1-6100-49A2-BD82-D4A1F9C96C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14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674670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820A2-7FB8-FBCB-4B38-3A98B7E86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48510-1364-817A-B7A6-E670FDF3A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2523E2-7874-7279-854B-5119C1178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611929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A67F1-6100-49A2-BD82-D4A1F9C96C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84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3A520-CAE7-0967-CE03-678937AF0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>
            <a:extLst>
              <a:ext uri="{FF2B5EF4-FFF2-40B4-BE49-F238E27FC236}">
                <a16:creationId xmlns:a16="http://schemas.microsoft.com/office/drawing/2014/main" id="{C4531001-4A82-BDA7-FCC0-751C4B32E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note 2">
            <a:extLst>
              <a:ext uri="{FF2B5EF4-FFF2-40B4-BE49-F238E27FC236}">
                <a16:creationId xmlns:a16="http://schemas.microsoft.com/office/drawing/2014/main" id="{BAE8B4AB-0360-75DA-F1B7-7EE7A2BB8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CD8FF7C6-A467-7CFC-3A83-737EF1D75F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A67F1-6100-49A2-BD82-D4A1F9C96C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59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3595F-507D-1437-399A-419581772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>
            <a:extLst>
              <a:ext uri="{FF2B5EF4-FFF2-40B4-BE49-F238E27FC236}">
                <a16:creationId xmlns:a16="http://schemas.microsoft.com/office/drawing/2014/main" id="{8BFF0350-6FD5-7E54-2D50-472076B6B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note 2">
            <a:extLst>
              <a:ext uri="{FF2B5EF4-FFF2-40B4-BE49-F238E27FC236}">
                <a16:creationId xmlns:a16="http://schemas.microsoft.com/office/drawing/2014/main" id="{053F6118-7843-B1A8-A43F-28EDBCABA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A83AB1C5-39CC-FD88-2F4A-64A993873C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A67F1-6100-49A2-BD82-D4A1F9C96C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36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EB37B-C1AB-55C9-EEAA-F89607F12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>
            <a:extLst>
              <a:ext uri="{FF2B5EF4-FFF2-40B4-BE49-F238E27FC236}">
                <a16:creationId xmlns:a16="http://schemas.microsoft.com/office/drawing/2014/main" id="{EB6F58D2-BE7F-3C08-003D-AF6E16683E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note 2">
            <a:extLst>
              <a:ext uri="{FF2B5EF4-FFF2-40B4-BE49-F238E27FC236}">
                <a16:creationId xmlns:a16="http://schemas.microsoft.com/office/drawing/2014/main" id="{A48A5526-644A-ED1B-3411-47CB10C53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88848C88-8539-ACA2-475C-2B648FA8DE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A67F1-6100-49A2-BD82-D4A1F9C96C5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7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ă - Titl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2A4FF21-6A77-0CA1-A1D4-B58993662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2" y="-361837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272186681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f. Lung - Subtitlu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31DD-5BBC-AF7B-60F7-D3222C0600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0333037" cy="425594"/>
          </a:xfrm>
        </p:spPr>
        <p:txBody>
          <a:bodyPr anchor="t">
            <a:normAutofit/>
          </a:bodyPr>
          <a:lstStyle>
            <a:lvl1pPr algn="l"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foarte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71EA5-9F31-B28A-FCD9-260F5F3F5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3" y="981745"/>
            <a:ext cx="10333037" cy="365030"/>
          </a:xfr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56B4FC1B-0564-028B-E0FC-BD8E54B28B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19859"/>
            <a:ext cx="10333037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F7E5B5C4-7506-A2A3-5FD0-2BD399ED2B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3198138"/>
            <a:ext cx="10333037" cy="145928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3247689164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f. Lung - Subtitlu - Text - 2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70B34D-BD63-A469-0638-0292BF1517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0333037" cy="425594"/>
          </a:xfrm>
        </p:spPr>
        <p:txBody>
          <a:bodyPr anchor="t">
            <a:normAutofit/>
          </a:bodyPr>
          <a:lstStyle>
            <a:lvl1pPr algn="l"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foarte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9E381-4610-6D97-04F9-6AF9B9DED3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3" y="981745"/>
            <a:ext cx="10333037" cy="365030"/>
          </a:xfr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3596F612-DCAB-35EF-5E8E-EB99E9B394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89339"/>
            <a:ext cx="5403110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B700CE42-47AB-3B92-8926-0BE3A67DE4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3928" y="1689339"/>
            <a:ext cx="5403109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98131167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tegorie - 2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EB2DEF-F5AB-B8B0-DDBF-BD491061DCDB}"/>
              </a:ext>
            </a:extLst>
          </p:cNvPr>
          <p:cNvSpPr txBox="1">
            <a:spLocks/>
          </p:cNvSpPr>
          <p:nvPr userDrawn="1"/>
        </p:nvSpPr>
        <p:spPr>
          <a:xfrm>
            <a:off x="334964" y="556151"/>
            <a:ext cx="1230790" cy="31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GB" sz="1600" dirty="0" err="1"/>
              <a:t>Categorie</a:t>
            </a:r>
            <a:endParaRPr lang="en-RO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FFB5E6-0805-75F7-B1EE-C44252496CC4}"/>
              </a:ext>
            </a:extLst>
          </p:cNvPr>
          <p:cNvSpPr txBox="1">
            <a:spLocks/>
          </p:cNvSpPr>
          <p:nvPr userDrawn="1"/>
        </p:nvSpPr>
        <p:spPr>
          <a:xfrm>
            <a:off x="1572017" y="556151"/>
            <a:ext cx="1230790" cy="31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GB" sz="1600" b="0" i="0" dirty="0" err="1">
                <a:latin typeface="Poppins Medium" pitchFamily="2" charset="77"/>
                <a:cs typeface="Poppins Medium" pitchFamily="2" charset="77"/>
              </a:rPr>
              <a:t>Categorie</a:t>
            </a:r>
            <a:endParaRPr lang="en-RO" sz="1600" b="0" i="0" dirty="0">
              <a:latin typeface="Poppins Medium" pitchFamily="2" charset="77"/>
              <a:cs typeface="Poppins Medium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17BBB8-A4A4-E8B5-96BA-CFE29C716A68}"/>
              </a:ext>
            </a:extLst>
          </p:cNvPr>
          <p:cNvCxnSpPr>
            <a:cxnSpLocks/>
          </p:cNvCxnSpPr>
          <p:nvPr userDrawn="1"/>
        </p:nvCxnSpPr>
        <p:spPr>
          <a:xfrm>
            <a:off x="334963" y="475989"/>
            <a:ext cx="0" cy="39457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AE40063-B8C3-4F2B-EDE1-66117BF3B468}"/>
              </a:ext>
            </a:extLst>
          </p:cNvPr>
          <p:cNvSpPr/>
          <p:nvPr userDrawn="1"/>
        </p:nvSpPr>
        <p:spPr>
          <a:xfrm>
            <a:off x="334963" y="1314367"/>
            <a:ext cx="314408" cy="3144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B2608C84-1781-CB90-7D8E-134347E25E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351" y="1258866"/>
            <a:ext cx="4966873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A232AF-66FE-D85B-986F-26D676C2F2F7}"/>
              </a:ext>
            </a:extLst>
          </p:cNvPr>
          <p:cNvSpPr/>
          <p:nvPr userDrawn="1"/>
        </p:nvSpPr>
        <p:spPr>
          <a:xfrm>
            <a:off x="6453927" y="1314367"/>
            <a:ext cx="314408" cy="3144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14BB085-79DA-E7CE-29D5-C7CF31624FB3}"/>
              </a:ext>
            </a:extLst>
          </p:cNvPr>
          <p:cNvSpPr/>
          <p:nvPr userDrawn="1"/>
        </p:nvSpPr>
        <p:spPr>
          <a:xfrm>
            <a:off x="334963" y="3832099"/>
            <a:ext cx="314408" cy="31440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0DA14F7-68E4-CDAF-352C-63478CD53B38}"/>
              </a:ext>
            </a:extLst>
          </p:cNvPr>
          <p:cNvSpPr/>
          <p:nvPr userDrawn="1"/>
        </p:nvSpPr>
        <p:spPr>
          <a:xfrm>
            <a:off x="6453927" y="3832099"/>
            <a:ext cx="314408" cy="314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B00E2F4F-18C7-6F60-E0B7-F010D0D970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89316" y="1258866"/>
            <a:ext cx="4966873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D9D5CB8B-06B6-53D8-5D49-DD3CB386CB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351" y="3814175"/>
            <a:ext cx="4966873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09691B6B-C4E5-7134-9F0C-85770C0239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9316" y="3814175"/>
            <a:ext cx="4966873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2072401038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G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1B2A7B-A6DD-022C-1763-8955BB31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504906384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d Final - Po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CDDEBC-B19D-9330-85B7-32487F528FC9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39562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1B2A7B-A6DD-022C-1763-8955BB31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624FAB0-79F5-CEEC-07A0-B1D9663E6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49276"/>
            <a:ext cx="5761038" cy="5391092"/>
          </a:xfrm>
          <a:prstGeom prst="roundRect">
            <a:avLst>
              <a:gd name="adj" fmla="val 2434"/>
            </a:avLst>
          </a:prstGeom>
        </p:spPr>
        <p:txBody>
          <a:bodyPr/>
          <a:lstStyle/>
          <a:p>
            <a:endParaRPr lang="en-RO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5196F92-6C92-8CDF-4568-C183E6D85B85}"/>
              </a:ext>
            </a:extLst>
          </p:cNvPr>
          <p:cNvSpPr txBox="1">
            <a:spLocks/>
          </p:cNvSpPr>
          <p:nvPr userDrawn="1"/>
        </p:nvSpPr>
        <p:spPr>
          <a:xfrm>
            <a:off x="334963" y="4681680"/>
            <a:ext cx="10333037" cy="365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chemeClr val="accent5"/>
                </a:solidFill>
              </a:rPr>
              <a:t>www.cultresearch.ro</a:t>
            </a:r>
            <a:endParaRPr lang="en-RO" sz="2400" dirty="0">
              <a:solidFill>
                <a:schemeClr val="accent5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A5CB174-4A94-C77F-3E1F-BFDBFDEAAA02}"/>
              </a:ext>
            </a:extLst>
          </p:cNvPr>
          <p:cNvSpPr txBox="1">
            <a:spLocks/>
          </p:cNvSpPr>
          <p:nvPr userDrawn="1"/>
        </p:nvSpPr>
        <p:spPr>
          <a:xfrm>
            <a:off x="334963" y="4149725"/>
            <a:ext cx="10333037" cy="428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i="0" dirty="0">
                <a:latin typeface="Poppins SemiBold" pitchFamily="2" charset="77"/>
                <a:cs typeface="Poppins SemiBold" pitchFamily="2" charset="77"/>
              </a:rPr>
              <a:t>Find Out More:</a:t>
            </a:r>
            <a:endParaRPr lang="en-RO" sz="3200" b="1" i="0" dirty="0"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593B7E1-E390-2788-3E94-CDF11C869ACA}"/>
              </a:ext>
            </a:extLst>
          </p:cNvPr>
          <p:cNvSpPr txBox="1">
            <a:spLocks/>
          </p:cNvSpPr>
          <p:nvPr userDrawn="1"/>
        </p:nvSpPr>
        <p:spPr>
          <a:xfrm>
            <a:off x="334963" y="2166985"/>
            <a:ext cx="10333037" cy="365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chemeClr val="accent5"/>
                </a:solidFill>
              </a:rPr>
              <a:t>office@cultresearch.ro</a:t>
            </a:r>
            <a:endParaRPr lang="en-RO" sz="2400" dirty="0">
              <a:solidFill>
                <a:schemeClr val="accent5"/>
              </a:solidFill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20E1AD8-9C89-E950-21E2-A692818DAE3A}"/>
              </a:ext>
            </a:extLst>
          </p:cNvPr>
          <p:cNvSpPr txBox="1">
            <a:spLocks/>
          </p:cNvSpPr>
          <p:nvPr userDrawn="1"/>
        </p:nvSpPr>
        <p:spPr>
          <a:xfrm>
            <a:off x="334963" y="1628775"/>
            <a:ext cx="10333037" cy="428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i="0" dirty="0">
                <a:latin typeface="Poppins SemiBold" pitchFamily="2" charset="77"/>
                <a:cs typeface="Poppins SemiBold" pitchFamily="2" charset="77"/>
              </a:rPr>
              <a:t>Let’s Talk:</a:t>
            </a:r>
            <a:endParaRPr lang="en-RO" sz="3200" b="1" i="0" dirty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0E95D6B-EC10-5328-067A-9869010587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96078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CDDEBC-B19D-9330-85B7-32487F528FC9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39562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1B2A7B-A6DD-022C-1763-8955BB31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624FAB0-79F5-CEEC-07A0-B1D9663E6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49276"/>
            <a:ext cx="5761038" cy="5391092"/>
          </a:xfrm>
          <a:prstGeom prst="roundRect">
            <a:avLst>
              <a:gd name="adj" fmla="val 2434"/>
            </a:avLst>
          </a:prstGeom>
        </p:spPr>
        <p:txBody>
          <a:bodyPr/>
          <a:lstStyle/>
          <a:p>
            <a:endParaRPr lang="en-RO" dirty="0"/>
          </a:p>
        </p:txBody>
      </p:sp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0E95D6B-EC10-5328-067A-9869010587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C3C3DB9B-3AFA-3A25-395F-64FDAE9FD5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214695"/>
            <a:ext cx="5402262" cy="2342693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2000"/>
            </a:lvl3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B165AC4-67C6-776D-C69F-6E6E837EBC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3" y="3776267"/>
            <a:ext cx="5402262" cy="2342693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2000"/>
            </a:lvl3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35810793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ă -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825DA28-2B7C-54DA-624B-401A8377E8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1" y="-356558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23147479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Lung - Subtitlu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31DD-5BBC-AF7B-60F7-D3222C0600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0333037" cy="566594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chemeClr val="accent6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71EA5-9F31-B28A-FCD9-260F5F3F5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3" y="1122745"/>
            <a:ext cx="10333037" cy="365030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0D6B866C-9E7D-7222-987A-903791A7F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28775"/>
            <a:ext cx="10333036" cy="22045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37E298B-95A6-478E-778D-7BF9A7BE88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3833354"/>
            <a:ext cx="10333036" cy="21165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49753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Lung - Subtitlu - Text - 2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CC9BDD-B8EE-0E00-8419-73C7C848A8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1522074" cy="566594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chemeClr val="accent6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62D00-732E-D192-C715-70A737E6E5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2" y="1122745"/>
            <a:ext cx="11522075" cy="365030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A9FE43-3ED8-5B87-FCD6-D5B433E6A0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28775"/>
            <a:ext cx="5402262" cy="304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E70B247-934F-4AAA-8011-CC969A4D3A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0191" y="1628775"/>
            <a:ext cx="5402262" cy="304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993827678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f. Lung - Subtitlu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31DD-5BBC-AF7B-60F7-D3222C0600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0333037" cy="425594"/>
          </a:xfrm>
        </p:spPr>
        <p:txBody>
          <a:bodyPr anchor="t">
            <a:normAutofit/>
          </a:bodyPr>
          <a:lstStyle>
            <a:lvl1pPr algn="l">
              <a:defRPr sz="2400" b="1" i="0">
                <a:solidFill>
                  <a:schemeClr val="accent6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foarte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71EA5-9F31-B28A-FCD9-260F5F3F5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3" y="981745"/>
            <a:ext cx="10333037" cy="365030"/>
          </a:xfr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D90EA618-D8B7-9CB0-4713-6C4ED492BD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28775"/>
            <a:ext cx="10333036" cy="18002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31113EAD-7933-D6A8-D9BF-889B576A9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3632549"/>
            <a:ext cx="10333036" cy="19540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327597581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pertă - Titlu">
    <p:bg>
      <p:bgPr>
        <a:gradFill>
          <a:gsLst>
            <a:gs pos="0">
              <a:schemeClr val="tx2"/>
            </a:gs>
            <a:gs pos="100000">
              <a:schemeClr val="accent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2A4FF21-6A77-0CA1-A1D4-B58993662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2" y="-361837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2154839275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f. Lung - Subtitlu - Text - 2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70B34D-BD63-A469-0638-0292BF1517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0333037" cy="425594"/>
          </a:xfrm>
        </p:spPr>
        <p:txBody>
          <a:bodyPr anchor="t">
            <a:normAutofit/>
          </a:bodyPr>
          <a:lstStyle>
            <a:lvl1pPr algn="l">
              <a:defRPr sz="2400" b="1" i="0">
                <a:solidFill>
                  <a:schemeClr val="accent6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foarte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9E381-4610-6D97-04F9-6AF9B9DED3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3" y="981745"/>
            <a:ext cx="10333037" cy="365030"/>
          </a:xfr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6532852E-C41B-E2DB-CF8B-C4FA152921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28775"/>
            <a:ext cx="5402262" cy="304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A001CD84-8A5A-F414-3052-511D90721D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0191" y="1628775"/>
            <a:ext cx="5402262" cy="304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303568568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tegorie - 2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EB2DEF-F5AB-B8B0-DDBF-BD491061DCDB}"/>
              </a:ext>
            </a:extLst>
          </p:cNvPr>
          <p:cNvSpPr txBox="1">
            <a:spLocks/>
          </p:cNvSpPr>
          <p:nvPr userDrawn="1"/>
        </p:nvSpPr>
        <p:spPr>
          <a:xfrm>
            <a:off x="334964" y="556151"/>
            <a:ext cx="1230790" cy="31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GB" sz="1600" dirty="0" err="1">
                <a:solidFill>
                  <a:schemeClr val="tx1"/>
                </a:solidFill>
              </a:rPr>
              <a:t>Categorie</a:t>
            </a:r>
            <a:endParaRPr lang="en-RO" sz="1600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FFB5E6-0805-75F7-B1EE-C44252496CC4}"/>
              </a:ext>
            </a:extLst>
          </p:cNvPr>
          <p:cNvSpPr txBox="1">
            <a:spLocks/>
          </p:cNvSpPr>
          <p:nvPr userDrawn="1"/>
        </p:nvSpPr>
        <p:spPr>
          <a:xfrm>
            <a:off x="1572017" y="556151"/>
            <a:ext cx="1230790" cy="31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en-GB" sz="1600" b="0" i="0" dirty="0" err="1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rPr>
              <a:t>Categorie</a:t>
            </a:r>
            <a:endParaRPr lang="en-RO" sz="1600" b="0" i="0" dirty="0">
              <a:solidFill>
                <a:schemeClr val="tx1"/>
              </a:solidFill>
              <a:latin typeface="Poppins Medium" pitchFamily="2" charset="77"/>
              <a:cs typeface="Poppins Medium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17BBB8-A4A4-E8B5-96BA-CFE29C716A68}"/>
              </a:ext>
            </a:extLst>
          </p:cNvPr>
          <p:cNvCxnSpPr>
            <a:cxnSpLocks/>
          </p:cNvCxnSpPr>
          <p:nvPr userDrawn="1"/>
        </p:nvCxnSpPr>
        <p:spPr>
          <a:xfrm>
            <a:off x="334963" y="475989"/>
            <a:ext cx="0" cy="39457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5AE40063-B8C3-4F2B-EDE1-66117BF3B468}"/>
              </a:ext>
            </a:extLst>
          </p:cNvPr>
          <p:cNvSpPr/>
          <p:nvPr userDrawn="1"/>
        </p:nvSpPr>
        <p:spPr>
          <a:xfrm>
            <a:off x="334963" y="1314367"/>
            <a:ext cx="314408" cy="3144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B2608C84-1781-CB90-7D8E-134347E25E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351" y="1258866"/>
            <a:ext cx="4966873" cy="21701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A232AF-66FE-D85B-986F-26D676C2F2F7}"/>
              </a:ext>
            </a:extLst>
          </p:cNvPr>
          <p:cNvSpPr/>
          <p:nvPr userDrawn="1"/>
        </p:nvSpPr>
        <p:spPr>
          <a:xfrm>
            <a:off x="6453927" y="1314367"/>
            <a:ext cx="314408" cy="3144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BBFFB752-E5DF-2014-9303-DDC5A8ED84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89315" y="1258866"/>
            <a:ext cx="4966873" cy="21701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14BB085-79DA-E7CE-29D5-C7CF31624FB3}"/>
              </a:ext>
            </a:extLst>
          </p:cNvPr>
          <p:cNvSpPr/>
          <p:nvPr userDrawn="1"/>
        </p:nvSpPr>
        <p:spPr>
          <a:xfrm>
            <a:off x="334963" y="3832099"/>
            <a:ext cx="314408" cy="31440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386418DA-B7DB-87FE-3A0E-A1E7075733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0351" y="3776598"/>
            <a:ext cx="4966873" cy="21701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0DA14F7-68E4-CDAF-352C-63478CD53B38}"/>
              </a:ext>
            </a:extLst>
          </p:cNvPr>
          <p:cNvSpPr/>
          <p:nvPr userDrawn="1"/>
        </p:nvSpPr>
        <p:spPr>
          <a:xfrm>
            <a:off x="6453927" y="3832099"/>
            <a:ext cx="314408" cy="314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4AB09894-C10F-82B9-63C4-C73AB8B589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89315" y="3776598"/>
            <a:ext cx="4966873" cy="21701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2134074901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G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1B2A7B-A6DD-022C-1763-8955BB31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2496713334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d Final - Po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CDDEBC-B19D-9330-85B7-32487F528FC9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39562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1B2A7B-A6DD-022C-1763-8955BB31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624FAB0-79F5-CEEC-07A0-B1D9663E6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49276"/>
            <a:ext cx="5761038" cy="5391092"/>
          </a:xfrm>
          <a:prstGeom prst="roundRect">
            <a:avLst>
              <a:gd name="adj" fmla="val 2434"/>
            </a:avLst>
          </a:prstGeom>
        </p:spPr>
        <p:txBody>
          <a:bodyPr/>
          <a:lstStyle/>
          <a:p>
            <a:endParaRPr lang="en-RO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5196F92-6C92-8CDF-4568-C183E6D85B85}"/>
              </a:ext>
            </a:extLst>
          </p:cNvPr>
          <p:cNvSpPr txBox="1">
            <a:spLocks/>
          </p:cNvSpPr>
          <p:nvPr userDrawn="1"/>
        </p:nvSpPr>
        <p:spPr>
          <a:xfrm>
            <a:off x="334963" y="4681680"/>
            <a:ext cx="10333037" cy="365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chemeClr val="accent5"/>
                </a:solidFill>
              </a:rPr>
              <a:t>www.cultresearch.ro</a:t>
            </a:r>
            <a:endParaRPr lang="en-RO" sz="2400" dirty="0">
              <a:solidFill>
                <a:schemeClr val="accent5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A5CB174-4A94-C77F-3E1F-BFDBFDEAAA02}"/>
              </a:ext>
            </a:extLst>
          </p:cNvPr>
          <p:cNvSpPr txBox="1">
            <a:spLocks/>
          </p:cNvSpPr>
          <p:nvPr userDrawn="1"/>
        </p:nvSpPr>
        <p:spPr>
          <a:xfrm>
            <a:off x="334963" y="4149725"/>
            <a:ext cx="10333037" cy="428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i="0" dirty="0">
                <a:solidFill>
                  <a:schemeClr val="accent6"/>
                </a:solidFill>
                <a:latin typeface="Poppins SemiBold" pitchFamily="2" charset="77"/>
                <a:cs typeface="Poppins SemiBold" pitchFamily="2" charset="77"/>
              </a:rPr>
              <a:t>Find Out More:</a:t>
            </a:r>
            <a:endParaRPr lang="en-RO" sz="3200" b="1" i="0" dirty="0">
              <a:solidFill>
                <a:schemeClr val="accent6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593B7E1-E390-2788-3E94-CDF11C869ACA}"/>
              </a:ext>
            </a:extLst>
          </p:cNvPr>
          <p:cNvSpPr txBox="1">
            <a:spLocks/>
          </p:cNvSpPr>
          <p:nvPr userDrawn="1"/>
        </p:nvSpPr>
        <p:spPr>
          <a:xfrm>
            <a:off x="334963" y="2166985"/>
            <a:ext cx="10333037" cy="365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chemeClr val="accent5"/>
                </a:solidFill>
              </a:rPr>
              <a:t>office@cultresearch.ro</a:t>
            </a:r>
            <a:endParaRPr lang="en-RO" sz="2400" dirty="0">
              <a:solidFill>
                <a:schemeClr val="accent5"/>
              </a:solidFill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20E1AD8-9C89-E950-21E2-A692818DAE3A}"/>
              </a:ext>
            </a:extLst>
          </p:cNvPr>
          <p:cNvSpPr txBox="1">
            <a:spLocks/>
          </p:cNvSpPr>
          <p:nvPr userDrawn="1"/>
        </p:nvSpPr>
        <p:spPr>
          <a:xfrm>
            <a:off x="334963" y="1628775"/>
            <a:ext cx="10333037" cy="428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i="0" dirty="0">
                <a:solidFill>
                  <a:schemeClr val="accent6"/>
                </a:solidFill>
                <a:latin typeface="Poppins SemiBold" pitchFamily="2" charset="77"/>
                <a:cs typeface="Poppins SemiBold" pitchFamily="2" charset="77"/>
              </a:rPr>
              <a:t>Let’s Talk:</a:t>
            </a:r>
            <a:endParaRPr lang="en-RO" sz="3200" b="1" i="0" dirty="0">
              <a:solidFill>
                <a:schemeClr val="accent6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0E95D6B-EC10-5328-067A-9869010587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pic>
        <p:nvPicPr>
          <p:cNvPr id="2" name="Picture 1" descr="A black background with purple letters&#10;&#10;Description automatically generated">
            <a:extLst>
              <a:ext uri="{FF2B5EF4-FFF2-40B4-BE49-F238E27FC236}">
                <a16:creationId xmlns:a16="http://schemas.microsoft.com/office/drawing/2014/main" id="{27A06628-9DC4-53A1-1BBD-1ED72958B5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2301" y="6138330"/>
            <a:ext cx="2051098" cy="55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3534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CDDEBC-B19D-9330-85B7-32487F528FC9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39562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1B2A7B-A6DD-022C-1763-8955BB31A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624FAB0-79F5-CEEC-07A0-B1D9663E6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549276"/>
            <a:ext cx="5761038" cy="5391092"/>
          </a:xfrm>
          <a:prstGeom prst="roundRect">
            <a:avLst>
              <a:gd name="adj" fmla="val 2434"/>
            </a:avLst>
          </a:prstGeom>
        </p:spPr>
        <p:txBody>
          <a:bodyPr/>
          <a:lstStyle/>
          <a:p>
            <a:endParaRPr lang="en-RO" dirty="0"/>
          </a:p>
        </p:txBody>
      </p:sp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0E95D6B-EC10-5328-067A-9869010587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C3C3DB9B-3AFA-3A25-395F-64FDAE9FD5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28775"/>
            <a:ext cx="5402262" cy="304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pic>
        <p:nvPicPr>
          <p:cNvPr id="3" name="Picture 2" descr="A black background with purple letters&#10;&#10;Description automatically generated">
            <a:extLst>
              <a:ext uri="{FF2B5EF4-FFF2-40B4-BE49-F238E27FC236}">
                <a16:creationId xmlns:a16="http://schemas.microsoft.com/office/drawing/2014/main" id="{E7D1E62F-B1B3-70F7-AEA2-E954A67635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2301" y="6260894"/>
            <a:ext cx="1157953" cy="31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7495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8251D1-C2EB-B059-A730-F24AB55E8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557E-2861-467D-B956-D75DABC6E146}" type="datetime1">
              <a:rPr lang="en-US" smtClean="0"/>
              <a:t>9/10/2026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306F45-FE45-5AF4-C78A-EC18C0529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56D5F-CBE4-4BB2-D67C-D09D4A81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97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57200"/>
            <a:ext cx="0" cy="685800"/>
          </a:xfrm>
          <a:prstGeom prst="line">
            <a:avLst/>
          </a:prstGeom>
          <a:ln w="63500">
            <a:solidFill>
              <a:srgbClr val="8351A8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584200" y="365552"/>
            <a:ext cx="363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3000" b="1"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328401" y="6096841"/>
            <a:ext cx="685799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1600" b="1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</a:t>
            </a:r>
          </a:p>
          <a:p>
            <a:r>
              <a:rPr lang="en-US" sz="1333" dirty="0"/>
              <a:t>0</a:t>
            </a:r>
            <a:fld id="{37D409AB-2201-4E18-8A34-C31753AD9B06}" type="slidenum">
              <a:rPr sz="1333" smtClean="0"/>
              <a:pPr/>
              <a:t>‹#›</a:t>
            </a:fld>
            <a:endParaRPr sz="1333" dirty="0"/>
          </a:p>
        </p:txBody>
      </p:sp>
      <p:pic>
        <p:nvPicPr>
          <p:cNvPr id="3" name="Imagine 4" descr="O imagine care conține text&#10;&#10;Descriere generată automat">
            <a:extLst>
              <a:ext uri="{FF2B5EF4-FFF2-40B4-BE49-F238E27FC236}">
                <a16:creationId xmlns:a16="http://schemas.microsoft.com/office/drawing/2014/main" id="{8DEC44CE-83E9-3548-45C0-39479D77D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8" y="6131537"/>
            <a:ext cx="2109340" cy="56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8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pertă - Titlu"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A5898F5-707F-CBCF-8F6A-207EE3C658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3481" y="-356558"/>
            <a:ext cx="7581675" cy="75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5801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pertă - Titlu">
    <p:bg>
      <p:bgPr>
        <a:gradFill>
          <a:gsLst>
            <a:gs pos="0">
              <a:schemeClr val="accent2"/>
            </a:gs>
            <a:gs pos="99000">
              <a:schemeClr val="accent5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2A4FF21-6A77-0CA1-A1D4-B58993662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2" y="-361837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189790634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pertă - Titl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2A4FF21-6A77-0CA1-A1D4-B58993662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2" y="-361837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185737483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pertă - Titlu">
    <p:bg>
      <p:bgPr>
        <a:gradFill>
          <a:gsLst>
            <a:gs pos="0">
              <a:schemeClr val="accent5"/>
            </a:gs>
            <a:gs pos="100000">
              <a:schemeClr val="accent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2A4FF21-6A77-0CA1-A1D4-B58993662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2" y="-361837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53921350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ertă -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2A4FF21-6A77-0CA1-A1D4-B58993662F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482" y="-361837"/>
            <a:ext cx="7581675" cy="7581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567DBBA-E46A-056B-72AC-1688BFDCF75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3108934"/>
            <a:ext cx="5261440" cy="47921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Aft>
                <a:spcPts val="120"/>
              </a:spcAft>
              <a:defRPr sz="24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Titlul</a:t>
            </a:r>
            <a:r>
              <a:rPr lang="en-GB" dirty="0"/>
              <a:t> </a:t>
            </a:r>
            <a:r>
              <a:rPr lang="en-GB" dirty="0" err="1"/>
              <a:t>Prezentării</a:t>
            </a:r>
            <a:endParaRPr lang="en-RO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A36C6AC-D2DB-0CB6-3FA7-1019D48960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61769A-6ED2-A2ED-9C13-E31D82804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2793284"/>
            <a:ext cx="5261440" cy="315649"/>
          </a:xfrm>
        </p:spPr>
        <p:txBody>
          <a:bodyPr/>
          <a:lstStyle>
            <a:lvl1pPr marL="0" indent="0">
              <a:buNone/>
              <a:defRPr sz="1600" b="0" i="0">
                <a:latin typeface="Poppins Medium" pitchFamily="2" charset="77"/>
                <a:cs typeface="Poppins Medium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Supratitlu (optional)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091142AC-9DFA-F629-ACA4-FBDD0F0214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605297"/>
            <a:ext cx="5261440" cy="315649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latin typeface="Poppins Light" pitchFamily="2" charset="77"/>
                <a:cs typeface="Poppins Light" pitchFamily="2" charset="77"/>
              </a:defRPr>
            </a:lvl1pPr>
            <a:lvl5pPr>
              <a:defRPr sz="900"/>
            </a:lvl5pPr>
          </a:lstStyle>
          <a:p>
            <a:pPr lvl="0"/>
            <a:r>
              <a:rPr lang="en-RO" dirty="0"/>
              <a:t>Data prezentării</a:t>
            </a:r>
          </a:p>
        </p:txBody>
      </p:sp>
    </p:spTree>
    <p:extLst>
      <p:ext uri="{BB962C8B-B14F-4D97-AF65-F5344CB8AC3E}">
        <p14:creationId xmlns:p14="http://schemas.microsoft.com/office/powerpoint/2010/main" val="24986665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Lung - Subtitlu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31DD-5BBC-AF7B-60F7-D3222C0600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0333037" cy="566594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71EA5-9F31-B28A-FCD9-260F5F3F5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3" y="1122745"/>
            <a:ext cx="10333037" cy="365030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4517034C-3B97-BBB0-C904-C42C94DEE9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19859"/>
            <a:ext cx="10333037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714015DC-4217-16CA-8CB4-5C326ABEC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3198138"/>
            <a:ext cx="10333037" cy="145928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2248470985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u Lung - Subtitlu - Text - 2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A6EB42F-5834-1BAF-A4B4-C5D358678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CC9BDD-B8EE-0E00-8419-73C7C848A8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963" y="556151"/>
            <a:ext cx="11522074" cy="566594"/>
          </a:xfrm>
        </p:spPr>
        <p:txBody>
          <a:bodyPr anchor="t">
            <a:normAutofit/>
          </a:bodyPr>
          <a:lstStyle>
            <a:lvl1pPr algn="l">
              <a:defRPr sz="32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lung</a:t>
            </a:r>
            <a:endParaRPr lang="en-RO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62D00-732E-D192-C715-70A737E6E5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4962" y="1122745"/>
            <a:ext cx="11522075" cy="365030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subtitlu</a:t>
            </a:r>
            <a:endParaRPr lang="en-RO" dirty="0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3A7CE5B-78F8-D38D-44DE-71C9DCF82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1689339"/>
            <a:ext cx="5403110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1C653BAE-6001-30B6-F287-6561FCB064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3928" y="1689339"/>
            <a:ext cx="5403109" cy="145928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437164197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211" userDrawn="1">
          <p15:clr>
            <a:srgbClr val="FBAE40"/>
          </p15:clr>
        </p15:guide>
        <p15:guide id="5" pos="7469" userDrawn="1">
          <p15:clr>
            <a:srgbClr val="FBAE40"/>
          </p15:clr>
        </p15:guide>
        <p15:guide id="6" orient="horz" pos="1026" userDrawn="1">
          <p15:clr>
            <a:srgbClr val="FBAE40"/>
          </p15:clr>
        </p15:guide>
        <p15:guide id="7" orient="horz" pos="1480" userDrawn="1">
          <p15:clr>
            <a:srgbClr val="FBAE40"/>
          </p15:clr>
        </p15:guide>
        <p15:guide id="8" orient="horz" pos="261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5"/>
            </a:gs>
            <a:gs pos="100000">
              <a:schemeClr val="accent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991F12-2F2D-2D14-E1F9-9F505D884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scurt</a:t>
            </a:r>
            <a:endParaRPr lang="en-R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4FD74-F348-CDBC-F2CC-97B81A980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2562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R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AE8B22-D52A-C47A-9A5A-92A759E60DF9}"/>
              </a:ext>
            </a:extLst>
          </p:cNvPr>
          <p:cNvSpPr txBox="1">
            <a:spLocks/>
          </p:cNvSpPr>
          <p:nvPr userDrawn="1"/>
        </p:nvSpPr>
        <p:spPr>
          <a:xfrm>
            <a:off x="838200" y="329691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44B9BBE-A50C-E58A-94FB-76CF8B1ED98F}"/>
              </a:ext>
            </a:extLst>
          </p:cNvPr>
          <p:cNvSpPr txBox="1">
            <a:spLocks/>
          </p:cNvSpPr>
          <p:nvPr userDrawn="1"/>
        </p:nvSpPr>
        <p:spPr>
          <a:xfrm>
            <a:off x="838200" y="3076909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3BC25B0-1BB5-11A2-8134-08C1492ED98D}"/>
              </a:ext>
            </a:extLst>
          </p:cNvPr>
          <p:cNvSpPr txBox="1">
            <a:spLocks/>
          </p:cNvSpPr>
          <p:nvPr userDrawn="1"/>
        </p:nvSpPr>
        <p:spPr>
          <a:xfrm>
            <a:off x="990600" y="344931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2B1B155-83A4-E4B9-088E-718921560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pic>
        <p:nvPicPr>
          <p:cNvPr id="17" name="Picture 1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9079BBA-9B9F-71E5-1187-9E341267323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95E4EF-42F5-634E-29B2-C03174D05210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52281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00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0" r:id="rId2"/>
    <p:sldLayoutId id="2147483686" r:id="rId3"/>
    <p:sldLayoutId id="2147483687" r:id="rId4"/>
    <p:sldLayoutId id="2147483688" r:id="rId5"/>
    <p:sldLayoutId id="2147483689" r:id="rId6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bg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rgbClr val="262157"/>
            </a:gs>
            <a:gs pos="0">
              <a:srgbClr val="8351A8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991F12-2F2D-2D14-E1F9-9F505D884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scurt</a:t>
            </a:r>
            <a:endParaRPr lang="en-R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4FD74-F348-CDBC-F2CC-97B81A980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2562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R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AE8B22-D52A-C47A-9A5A-92A759E60DF9}"/>
              </a:ext>
            </a:extLst>
          </p:cNvPr>
          <p:cNvSpPr txBox="1">
            <a:spLocks/>
          </p:cNvSpPr>
          <p:nvPr userDrawn="1"/>
        </p:nvSpPr>
        <p:spPr>
          <a:xfrm>
            <a:off x="838200" y="329691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44B9BBE-A50C-E58A-94FB-76CF8B1ED98F}"/>
              </a:ext>
            </a:extLst>
          </p:cNvPr>
          <p:cNvSpPr txBox="1">
            <a:spLocks/>
          </p:cNvSpPr>
          <p:nvPr userDrawn="1"/>
        </p:nvSpPr>
        <p:spPr>
          <a:xfrm>
            <a:off x="838200" y="3076909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3BC25B0-1BB5-11A2-8134-08C1492ED98D}"/>
              </a:ext>
            </a:extLst>
          </p:cNvPr>
          <p:cNvSpPr txBox="1">
            <a:spLocks/>
          </p:cNvSpPr>
          <p:nvPr userDrawn="1"/>
        </p:nvSpPr>
        <p:spPr>
          <a:xfrm>
            <a:off x="990600" y="344931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2B1B155-83A4-E4B9-088E-718921560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pic>
        <p:nvPicPr>
          <p:cNvPr id="17" name="Picture 1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9079BBA-9B9F-71E5-1187-9E341267323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34963" y="6262029"/>
            <a:ext cx="1157953" cy="31256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95E4EF-42F5-634E-29B2-C03174D05210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52281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49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8" r:id="rId3"/>
    <p:sldLayoutId id="2147483670" r:id="rId4"/>
    <p:sldLayoutId id="2147483671" r:id="rId5"/>
    <p:sldLayoutId id="2147483672" r:id="rId6"/>
    <p:sldLayoutId id="2147483663" r:id="rId7"/>
    <p:sldLayoutId id="2147483669" r:id="rId8"/>
    <p:sldLayoutId id="2147483673" r:id="rId9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bg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991F12-2F2D-2D14-E1F9-9F505D884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Exemplu</a:t>
            </a:r>
            <a:r>
              <a:rPr lang="en-GB" dirty="0"/>
              <a:t> de </a:t>
            </a:r>
            <a:r>
              <a:rPr lang="en-GB" dirty="0" err="1"/>
              <a:t>titlu</a:t>
            </a:r>
            <a:r>
              <a:rPr lang="en-GB" dirty="0"/>
              <a:t> </a:t>
            </a:r>
            <a:r>
              <a:rPr lang="en-GB" dirty="0" err="1"/>
              <a:t>scurt</a:t>
            </a:r>
            <a:endParaRPr lang="en-R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4FD74-F348-CDBC-F2CC-97B81A980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2562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R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AE8B22-D52A-C47A-9A5A-92A759E60DF9}"/>
              </a:ext>
            </a:extLst>
          </p:cNvPr>
          <p:cNvSpPr txBox="1">
            <a:spLocks/>
          </p:cNvSpPr>
          <p:nvPr userDrawn="1"/>
        </p:nvSpPr>
        <p:spPr>
          <a:xfrm>
            <a:off x="838200" y="329691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44B9BBE-A50C-E58A-94FB-76CF8B1ED98F}"/>
              </a:ext>
            </a:extLst>
          </p:cNvPr>
          <p:cNvSpPr txBox="1">
            <a:spLocks/>
          </p:cNvSpPr>
          <p:nvPr userDrawn="1"/>
        </p:nvSpPr>
        <p:spPr>
          <a:xfrm>
            <a:off x="838200" y="3076909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3BC25B0-1BB5-11A2-8134-08C1492ED98D}"/>
              </a:ext>
            </a:extLst>
          </p:cNvPr>
          <p:cNvSpPr txBox="1">
            <a:spLocks/>
          </p:cNvSpPr>
          <p:nvPr userDrawn="1"/>
        </p:nvSpPr>
        <p:spPr>
          <a:xfrm>
            <a:off x="990600" y="3449315"/>
            <a:ext cx="10515600" cy="924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RO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2B1B155-83A4-E4B9-088E-718921560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‹#›</a:t>
            </a:fld>
            <a:endParaRPr lang="en-RO" dirty="0"/>
          </a:p>
        </p:txBody>
      </p:sp>
      <p:pic>
        <p:nvPicPr>
          <p:cNvPr id="5" name="Picture 4" descr="A black background with purple letters&#10;&#10;Description automatically generated">
            <a:extLst>
              <a:ext uri="{FF2B5EF4-FFF2-40B4-BE49-F238E27FC236}">
                <a16:creationId xmlns:a16="http://schemas.microsoft.com/office/drawing/2014/main" id="{947EBE33-C32C-3602-A9B0-DF16CAE97D2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2300" y="6126517"/>
            <a:ext cx="2039425" cy="5505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95E4EF-42F5-634E-29B2-C03174D05210}"/>
              </a:ext>
            </a:extLst>
          </p:cNvPr>
          <p:cNvCxnSpPr>
            <a:cxnSpLocks/>
          </p:cNvCxnSpPr>
          <p:nvPr userDrawn="1"/>
        </p:nvCxnSpPr>
        <p:spPr>
          <a:xfrm>
            <a:off x="336884" y="5940377"/>
            <a:ext cx="1152281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BCR – startup.upb.ro">
            <a:extLst>
              <a:ext uri="{FF2B5EF4-FFF2-40B4-BE49-F238E27FC236}">
                <a16:creationId xmlns:a16="http://schemas.microsoft.com/office/drawing/2014/main" id="{A2DB6A69-D085-1500-A432-CCB16AA536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880" y="5728909"/>
            <a:ext cx="1441135" cy="144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DF8272-4774-2D2E-7BE9-4C18616D67F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996" y="5894711"/>
            <a:ext cx="1109529" cy="110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91" r:id="rId10"/>
    <p:sldLayoutId id="2147483694" r:id="rId11"/>
  </p:sldLayoutIdLst>
  <p:transition spd="slow">
    <p:wip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tx2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  <p15:guide id="7" pos="9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hyperlink" Target="https://www.instagram.com/cult.research?igsh=MWYxc2RiajNoNXY0" TargetMode="External"/><Relationship Id="rId12" Type="http://schemas.openxmlformats.org/officeDocument/2006/relationships/image" Target="../media/image17.svg"/><Relationship Id="rId2" Type="http://schemas.openxmlformats.org/officeDocument/2006/relationships/hyperlink" Target="http://www.cultresearch.ro/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hyperlink" Target="https://ro.linkedin.com/company/cult-research" TargetMode="External"/><Relationship Id="rId10" Type="http://schemas.openxmlformats.org/officeDocument/2006/relationships/image" Target="../media/image15.png"/><Relationship Id="rId4" Type="http://schemas.openxmlformats.org/officeDocument/2006/relationships/hyperlink" Target="mailto:office@cultresearch.ro" TargetMode="External"/><Relationship Id="rId9" Type="http://schemas.openxmlformats.org/officeDocument/2006/relationships/hyperlink" Target="https://www.facebook.com/cultresearch.r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479A5FCA-E6CE-C577-958C-FF37E5023CD1}"/>
              </a:ext>
            </a:extLst>
          </p:cNvPr>
          <p:cNvSpPr txBox="1"/>
          <p:nvPr/>
        </p:nvSpPr>
        <p:spPr>
          <a:xfrm>
            <a:off x="-800320" y="6135189"/>
            <a:ext cx="7387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 dirty="0">
                <a:latin typeface="Poppins" panose="00000500000000000000" pitchFamily="2" charset="0"/>
                <a:ea typeface="Roboto Condensed" panose="02000000000000000000" pitchFamily="2" charset="0"/>
                <a:cs typeface="Poppins" panose="00000500000000000000" pitchFamily="2" charset="0"/>
              </a:rPr>
              <a:t>Septembrie 2026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A99C01C6-4F8E-A57A-6ACB-C339082338D7}"/>
              </a:ext>
            </a:extLst>
          </p:cNvPr>
          <p:cNvSpPr txBox="1">
            <a:spLocks/>
          </p:cNvSpPr>
          <p:nvPr/>
        </p:nvSpPr>
        <p:spPr>
          <a:xfrm>
            <a:off x="129491" y="2457244"/>
            <a:ext cx="5527964" cy="2715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ctr"/>
            <a:endParaRPr lang="en-US" sz="2400" dirty="0">
              <a:ea typeface="Roboto Condensed" panose="02000000000000000000" pitchFamily="2" charset="0"/>
              <a:cs typeface="Lato Semibold" panose="020F0502020204030203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o-RO" sz="2800" b="1" kern="100" dirty="0">
                <a:ea typeface="Roboto Condensed" panose="02000000000000000000" pitchFamily="2" charset="0"/>
                <a:cs typeface="Times New Roman" panose="02020603050405020304" pitchFamily="18" charset="0"/>
              </a:rPr>
              <a:t>Măsurarea gradului de alfabetizare financiară a românilor înainte de Cantonamentul Naționalei de „Edu Fin”</a:t>
            </a:r>
          </a:p>
        </p:txBody>
      </p:sp>
      <p:pic>
        <p:nvPicPr>
          <p:cNvPr id="13" name="Imagine 4" descr="O imagine care conține text&#10;&#10;Descriere generată automat">
            <a:extLst>
              <a:ext uri="{FF2B5EF4-FFF2-40B4-BE49-F238E27FC236}">
                <a16:creationId xmlns:a16="http://schemas.microsoft.com/office/drawing/2014/main" id="{12C7552D-1FA0-EEA9-7096-8051BA75D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3" y="191242"/>
            <a:ext cx="2940693" cy="793789"/>
          </a:xfrm>
          <a:prstGeom prst="rect">
            <a:avLst/>
          </a:prstGeom>
        </p:spPr>
      </p:pic>
      <p:pic>
        <p:nvPicPr>
          <p:cNvPr id="4" name="Picture 2" descr="BCR – startup.upb.ro">
            <a:extLst>
              <a:ext uri="{FF2B5EF4-FFF2-40B4-BE49-F238E27FC236}">
                <a16:creationId xmlns:a16="http://schemas.microsoft.com/office/drawing/2014/main" id="{A48D44E2-FDC5-97F1-B416-A9D91795D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829" y="575955"/>
            <a:ext cx="1881289" cy="188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00C42D-9968-55E1-1BE7-9F0B6231D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073" y="-96216"/>
            <a:ext cx="1368704" cy="136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5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D35A4-A9A5-2F5B-17D2-9E7859AD6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1B7097-CC13-DEA0-B77B-EC6651F0C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10</a:t>
            </a:fld>
            <a:endParaRPr lang="en-US"/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50663C05-24D1-3B8F-58DB-93CC0D319F32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884500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Ponderea celor cu cea mai ridicată educație financiară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(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/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29CED81-A562-42F8-8B3A-7F5B96222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094047"/>
              </p:ext>
            </p:extLst>
          </p:nvPr>
        </p:nvGraphicFramePr>
        <p:xfrm>
          <a:off x="4089034" y="1409498"/>
          <a:ext cx="6032284" cy="271826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10762">
                  <a:extLst>
                    <a:ext uri="{9D8B030D-6E8A-4147-A177-3AD203B41FA5}">
                      <a16:colId xmlns:a16="http://schemas.microsoft.com/office/drawing/2014/main" val="2003707048"/>
                    </a:ext>
                  </a:extLst>
                </a:gridCol>
                <a:gridCol w="2010762">
                  <a:extLst>
                    <a:ext uri="{9D8B030D-6E8A-4147-A177-3AD203B41FA5}">
                      <a16:colId xmlns:a16="http://schemas.microsoft.com/office/drawing/2014/main" val="3977061615"/>
                    </a:ext>
                  </a:extLst>
                </a:gridCol>
                <a:gridCol w="1005380">
                  <a:extLst>
                    <a:ext uri="{9D8B030D-6E8A-4147-A177-3AD203B41FA5}">
                      <a16:colId xmlns:a16="http://schemas.microsoft.com/office/drawing/2014/main" val="2651450971"/>
                    </a:ext>
                  </a:extLst>
                </a:gridCol>
                <a:gridCol w="1005380">
                  <a:extLst>
                    <a:ext uri="{9D8B030D-6E8A-4147-A177-3AD203B41FA5}">
                      <a16:colId xmlns:a16="http://schemas.microsoft.com/office/drawing/2014/main" val="1720246061"/>
                    </a:ext>
                  </a:extLst>
                </a:gridCol>
              </a:tblGrid>
              <a:tr h="502920">
                <a:tc rowSpan="2"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Alfabetizare financiară ridicată (minim 10/12 corecte)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Scorul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alfabetizare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financiară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(scor 0-12)</a:t>
                      </a:r>
                    </a:p>
                    <a:p>
                      <a:pPr algn="ctr" fontAlgn="b">
                        <a:buNone/>
                      </a:pPr>
                      <a:endParaRPr lang="ro-RO" sz="11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4880467"/>
                  </a:ext>
                </a:extLst>
              </a:tr>
              <a:tr h="291408">
                <a:tc gridSpan="2"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</a:t>
                      </a:r>
                      <a:endParaRPr lang="ro-RO" sz="9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2567738"/>
                  </a:ext>
                </a:extLst>
              </a:tr>
              <a:tr h="291408">
                <a:tc row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Cum v-ați evalua nivelul general de cunoștințe financiare comparativ cu alți adulți din România?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</a:t>
                      </a: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rte scăzut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402960"/>
                  </a:ext>
                </a:extLst>
              </a:tr>
              <a:tr h="3352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Destul de scăzut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7,0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8493508"/>
                  </a:ext>
                </a:extLst>
              </a:tr>
              <a:tr h="335280"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Aproximativ mediu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23%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7,9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5222252"/>
                  </a:ext>
                </a:extLst>
              </a:tr>
              <a:tr h="335280"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Destul de ridicat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23%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7,8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2826106"/>
                  </a:ext>
                </a:extLst>
              </a:tr>
              <a:tr h="291408"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900" b="1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</a:t>
                      </a: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rte ridicat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7,2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8085077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BFD8125-1C13-6C22-C827-FA5E60933109}"/>
              </a:ext>
            </a:extLst>
          </p:cNvPr>
          <p:cNvSpPr txBox="1"/>
          <p:nvPr/>
        </p:nvSpPr>
        <p:spPr>
          <a:xfrm>
            <a:off x="2306973" y="5546665"/>
            <a:ext cx="7814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sz="900" i="1" dirty="0">
                <a:latin typeface="Poppins" panose="00000500000000000000" pitchFamily="2" charset="0"/>
                <a:cs typeface="Poppins" panose="00000500000000000000" pitchFamily="2" charset="0"/>
              </a:rPr>
              <a:t>*Scorul de alfabetizare financiară reprezintă </a:t>
            </a:r>
            <a:r>
              <a:rPr lang="ro-RO" sz="900" b="1" i="1" dirty="0">
                <a:latin typeface="Poppins" panose="00000500000000000000" pitchFamily="2" charset="0"/>
                <a:cs typeface="Poppins" panose="00000500000000000000" pitchFamily="2" charset="0"/>
              </a:rPr>
              <a:t>numărul total de răspunsuri corecte obținute de fiecare respondent </a:t>
            </a:r>
            <a:r>
              <a:rPr lang="ro-RO" sz="900" i="1" dirty="0">
                <a:latin typeface="Poppins" panose="00000500000000000000" pitchFamily="2" charset="0"/>
                <a:cs typeface="Poppins" panose="00000500000000000000" pitchFamily="2" charset="0"/>
              </a:rPr>
              <a:t>la cele 12 întrebări de cunoștințe financiare, având </a:t>
            </a:r>
            <a:r>
              <a:rPr lang="ro-RO" sz="900" b="1" i="1" dirty="0">
                <a:latin typeface="Poppins" panose="00000500000000000000" pitchFamily="2" charset="0"/>
                <a:cs typeface="Poppins" panose="00000500000000000000" pitchFamily="2" charset="0"/>
              </a:rPr>
              <a:t>valori între 0 și 12</a:t>
            </a:r>
            <a:r>
              <a:rPr lang="ro-RO" sz="900" i="1" dirty="0">
                <a:latin typeface="Poppins" panose="00000500000000000000" pitchFamily="2" charset="0"/>
                <a:cs typeface="Poppins" panose="00000500000000000000" pitchFamily="2" charset="0"/>
              </a:rPr>
              <a:t>, unde un scor mai mare indică un nivel mai ridicat de alfabetizare financiară.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FCFF2-6737-0780-887F-27AE1DF11EF9}"/>
              </a:ext>
            </a:extLst>
          </p:cNvPr>
          <p:cNvSpPr txBox="1"/>
          <p:nvPr/>
        </p:nvSpPr>
        <p:spPr>
          <a:xfrm>
            <a:off x="541089" y="2588926"/>
            <a:ext cx="32884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dirty="0">
                <a:latin typeface="Poppins" panose="00000500000000000000" pitchFamily="2" charset="0"/>
                <a:cs typeface="Poppins" panose="00000500000000000000" pitchFamily="2" charset="0"/>
              </a:rPr>
              <a:t>Dintre cei care și-au autoevaluat cunoștințele financiare ca fiind foarte ridicate doar 12% au răspuns corect la 10 întrebări din 12.</a:t>
            </a:r>
          </a:p>
        </p:txBody>
      </p:sp>
    </p:spTree>
    <p:extLst>
      <p:ext uri="{BB962C8B-B14F-4D97-AF65-F5344CB8AC3E}">
        <p14:creationId xmlns:p14="http://schemas.microsoft.com/office/powerpoint/2010/main" val="363726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0B80C95-7949-F1E1-9777-AE8CAFF92A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726360"/>
              </p:ext>
            </p:extLst>
          </p:nvPr>
        </p:nvGraphicFramePr>
        <p:xfrm>
          <a:off x="1934105" y="477669"/>
          <a:ext cx="8688928" cy="566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01549F-F8CA-047A-C731-7917CFF29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97C8B4-133C-ABB8-CF9E-5B35F77DD0A3}"/>
              </a:ext>
            </a:extLst>
          </p:cNvPr>
          <p:cNvSpPr txBox="1"/>
          <p:nvPr/>
        </p:nvSpPr>
        <p:spPr>
          <a:xfrm>
            <a:off x="2205713" y="5569927"/>
            <a:ext cx="8121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900" i="1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Q20. Dacă ați pierde astăzi principala sursă de venit a gospodăriei, cât timp ați putea continua să vă acoperiți cheltuielile de trai fără să împrumutați bani și fără să fiți nevoit(ă) să vă mutați?</a:t>
            </a:r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B346C89D-8A29-93DC-50E2-4F647FA69E1F}"/>
              </a:ext>
            </a:extLst>
          </p:cNvPr>
          <p:cNvSpPr txBox="1">
            <a:spLocks/>
          </p:cNvSpPr>
          <p:nvPr/>
        </p:nvSpPr>
        <p:spPr>
          <a:xfrm>
            <a:off x="165510" y="112658"/>
            <a:ext cx="11828369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Capacitatea de a acoperi cheltuielile în cazul pierderii surse</a:t>
            </a:r>
            <a:r>
              <a:rPr lang="ro-RO" sz="2400" b="1" dirty="0"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de venit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66F18D1-6B91-1325-AE45-76DF28E42292}"/>
              </a:ext>
            </a:extLst>
          </p:cNvPr>
          <p:cNvSpPr/>
          <p:nvPr/>
        </p:nvSpPr>
        <p:spPr>
          <a:xfrm>
            <a:off x="1735985" y="1007420"/>
            <a:ext cx="8229600" cy="180545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7F11C5-B63F-44A2-CBC0-03B9555790CB}"/>
              </a:ext>
            </a:extLst>
          </p:cNvPr>
          <p:cNvSpPr txBox="1"/>
          <p:nvPr/>
        </p:nvSpPr>
        <p:spPr>
          <a:xfrm>
            <a:off x="8621549" y="1755021"/>
            <a:ext cx="98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>
                <a:solidFill>
                  <a:srgbClr val="2870E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48%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C12646-53B3-F4BD-2D98-34E677904B2C}"/>
              </a:ext>
            </a:extLst>
          </p:cNvPr>
          <p:cNvSpPr txBox="1"/>
          <p:nvPr/>
        </p:nvSpPr>
        <p:spPr>
          <a:xfrm>
            <a:off x="10257895" y="1171481"/>
            <a:ext cx="14489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Au resurse pentru maxim o lună fără venit</a:t>
            </a:r>
          </a:p>
        </p:txBody>
      </p:sp>
    </p:spTree>
    <p:extLst>
      <p:ext uri="{BB962C8B-B14F-4D97-AF65-F5344CB8AC3E}">
        <p14:creationId xmlns:p14="http://schemas.microsoft.com/office/powerpoint/2010/main" val="9898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034255"/>
            <a:ext cx="12192000" cy="14931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itlu 3">
            <a:extLst>
              <a:ext uri="{FF2B5EF4-FFF2-40B4-BE49-F238E27FC236}">
                <a16:creationId xmlns:a16="http://schemas.microsoft.com/office/drawing/2014/main" id="{47714447-3343-4303-B7C1-497A6715A8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47" y="3318934"/>
            <a:ext cx="11028363" cy="923748"/>
          </a:xfrm>
        </p:spPr>
        <p:txBody>
          <a:bodyPr>
            <a:normAutofit/>
          </a:bodyPr>
          <a:lstStyle/>
          <a:p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</a:t>
            </a:r>
            <a:r>
              <a:rPr lang="it-IT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Cunoștințe financiare</a:t>
            </a:r>
            <a:endParaRPr lang="en-US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F1BEE69-A964-EE60-6D14-0DFF23E43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12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244254907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16380-7FA8-6E1E-00EF-816EF0037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5424E20-2B66-93EC-3273-5B4DC7CFB2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2553298"/>
              </p:ext>
            </p:extLst>
          </p:nvPr>
        </p:nvGraphicFramePr>
        <p:xfrm>
          <a:off x="840300" y="594058"/>
          <a:ext cx="11453299" cy="566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9E1E5C-55DC-4B33-C26E-0F0DBE94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614C9-D6C0-8383-5E44-708FA67DE52B}"/>
              </a:ext>
            </a:extLst>
          </p:cNvPr>
          <p:cNvSpPr txBox="1"/>
          <p:nvPr/>
        </p:nvSpPr>
        <p:spPr>
          <a:xfrm>
            <a:off x="1416339" y="5529485"/>
            <a:ext cx="99353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900" i="1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Q17. Gândindu-vă la știrile și informațiile despre economie și situația economică din România pe care le-ați urmărit sau întâlnit în presă, la TV, online sau în alte surse în ultimele 6 luni, în ce măsură considerați că acestea v-au ajutat să vă gestionați mai bine bugetul personal sau al familiei?</a:t>
            </a:r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5694A429-6045-9EB3-4D56-1A922305A34D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361666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De la informare la gestionarea bugetului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44B3AF5-D11A-0450-6CA2-3433EDF7ADFE}"/>
              </a:ext>
            </a:extLst>
          </p:cNvPr>
          <p:cNvSpPr/>
          <p:nvPr/>
        </p:nvSpPr>
        <p:spPr>
          <a:xfrm>
            <a:off x="2693762" y="1091119"/>
            <a:ext cx="8513930" cy="146751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28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E906E-C665-04E9-2CD4-DF25B2791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6C5044-057B-E47F-62A8-A44B2167E3A6}"/>
              </a:ext>
            </a:extLst>
          </p:cNvPr>
          <p:cNvSpPr/>
          <p:nvPr/>
        </p:nvSpPr>
        <p:spPr>
          <a:xfrm>
            <a:off x="0" y="3034255"/>
            <a:ext cx="12192000" cy="14931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itlu 3">
            <a:extLst>
              <a:ext uri="{FF2B5EF4-FFF2-40B4-BE49-F238E27FC236}">
                <a16:creationId xmlns:a16="http://schemas.microsoft.com/office/drawing/2014/main" id="{7822C4FB-9292-DEA9-EA92-3424B932E7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47" y="3318934"/>
            <a:ext cx="11028363" cy="923748"/>
          </a:xfrm>
        </p:spPr>
        <p:txBody>
          <a:bodyPr>
            <a:normAutofit/>
          </a:bodyPr>
          <a:lstStyle/>
          <a:p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  <a:r>
              <a:rPr lang="it-IT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Comportament financiar</a:t>
            </a:r>
            <a:endParaRPr lang="en-US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5025DDB-2954-4895-858E-63ECD0D9C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14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87546871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93CB5-F1BD-3641-7B45-DB4147322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34DBA05-91DC-64FB-8E93-F7E72901FD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9377194"/>
              </p:ext>
            </p:extLst>
          </p:nvPr>
        </p:nvGraphicFramePr>
        <p:xfrm>
          <a:off x="-12145" y="580009"/>
          <a:ext cx="12159793" cy="5258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12ED7-A166-CE68-FB62-636C8B3D0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E58598-9440-C067-4B71-AC5330050EBE}"/>
              </a:ext>
            </a:extLst>
          </p:cNvPr>
          <p:cNvSpPr txBox="1"/>
          <p:nvPr/>
        </p:nvSpPr>
        <p:spPr>
          <a:xfrm>
            <a:off x="3634278" y="5641039"/>
            <a:ext cx="735692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900" i="1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Q19. În ce măsură sunteți de acord sau în dezacord cu următoarele afirmații?</a:t>
            </a:r>
            <a:endParaRPr lang="en-US" sz="900" i="1" dirty="0">
              <a:solidFill>
                <a:schemeClr val="bg1">
                  <a:lumMod val="1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40627C31-E248-8634-2E59-01F8A09ECE70}"/>
              </a:ext>
            </a:extLst>
          </p:cNvPr>
          <p:cNvSpPr txBox="1">
            <a:spLocks/>
          </p:cNvSpPr>
          <p:nvPr/>
        </p:nvSpPr>
        <p:spPr>
          <a:xfrm>
            <a:off x="165510" y="112658"/>
            <a:ext cx="10557247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Evaluarea comportamentelor asociate încrederii financiare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(1/2)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740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9172-06AC-C97B-FA57-3E06CA517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7FF14-222B-5524-FC53-18C1B26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16</a:t>
            </a:fld>
            <a:endParaRPr lang="en-US"/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16E4BC09-E24C-5719-71A9-EDC8ED228863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10823620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Evaluarea comportamentelor asociate încrederii financiare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(2/2)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9D4179D-648D-45C0-622E-7E2512357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99809"/>
              </p:ext>
            </p:extLst>
          </p:nvPr>
        </p:nvGraphicFramePr>
        <p:xfrm>
          <a:off x="1627465" y="1834864"/>
          <a:ext cx="9361666" cy="272035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83793">
                  <a:extLst>
                    <a:ext uri="{9D8B030D-6E8A-4147-A177-3AD203B41FA5}">
                      <a16:colId xmlns:a16="http://schemas.microsoft.com/office/drawing/2014/main" val="165404447"/>
                    </a:ext>
                  </a:extLst>
                </a:gridCol>
                <a:gridCol w="2318716">
                  <a:extLst>
                    <a:ext uri="{9D8B030D-6E8A-4147-A177-3AD203B41FA5}">
                      <a16:colId xmlns:a16="http://schemas.microsoft.com/office/drawing/2014/main" val="1071939924"/>
                    </a:ext>
                  </a:extLst>
                </a:gridCol>
                <a:gridCol w="2088859">
                  <a:extLst>
                    <a:ext uri="{9D8B030D-6E8A-4147-A177-3AD203B41FA5}">
                      <a16:colId xmlns:a16="http://schemas.microsoft.com/office/drawing/2014/main" val="312529703"/>
                    </a:ext>
                  </a:extLst>
                </a:gridCol>
                <a:gridCol w="1870298">
                  <a:extLst>
                    <a:ext uri="{9D8B030D-6E8A-4147-A177-3AD203B41FA5}">
                      <a16:colId xmlns:a16="http://schemas.microsoft.com/office/drawing/2014/main" val="618018957"/>
                    </a:ext>
                  </a:extLst>
                </a:gridCol>
              </a:tblGrid>
              <a:tr h="754158"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Întrebarea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Răspuns corect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 Complet de acord 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1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 Complet de acord 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749710"/>
                  </a:ext>
                </a:extLst>
              </a:tr>
              <a:tr h="6554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900" b="0" i="1" kern="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Q19. În ce măsură sunteți de acord sau în dezacord cu următoarele afirmații?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900" kern="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Înainte să cumpăr ceva, mă gândesc cu atenție dacă îmi permit acel lucru.</a:t>
                      </a:r>
                      <a:endParaRPr lang="ro-RO" sz="900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63%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51%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318807"/>
                  </a:ext>
                </a:extLst>
              </a:tr>
              <a:tr h="655400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900" b="0" i="1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900" kern="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Îmi urmăresc și monitorizez cheltuielile.</a:t>
                      </a:r>
                      <a:endParaRPr lang="ro-RO" sz="900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49%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035535"/>
                  </a:ext>
                </a:extLst>
              </a:tr>
              <a:tr h="655400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900" b="0" i="1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900" kern="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Îmi stabilesc obiective financiare pe termen lung și mă străduiesc să le ating.</a:t>
                      </a:r>
                      <a:endParaRPr lang="ro-RO" sz="900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81553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0702D6A-8301-EF3A-94A5-BFAEFFC4B090}"/>
              </a:ext>
            </a:extLst>
          </p:cNvPr>
          <p:cNvCxnSpPr>
            <a:cxnSpLocks/>
          </p:cNvCxnSpPr>
          <p:nvPr/>
        </p:nvCxnSpPr>
        <p:spPr>
          <a:xfrm flipV="1">
            <a:off x="10488099" y="5220748"/>
            <a:ext cx="0" cy="24328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E64A5A-D626-8571-5B01-2AF8654076F4}"/>
              </a:ext>
            </a:extLst>
          </p:cNvPr>
          <p:cNvCxnSpPr>
            <a:cxnSpLocks/>
          </p:cNvCxnSpPr>
          <p:nvPr/>
        </p:nvCxnSpPr>
        <p:spPr>
          <a:xfrm>
            <a:off x="10488099" y="5613826"/>
            <a:ext cx="0" cy="218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A4C3D5C-0973-F45B-D3D4-BB6673D9BD69}"/>
              </a:ext>
            </a:extLst>
          </p:cNvPr>
          <p:cNvSpPr txBox="1"/>
          <p:nvPr/>
        </p:nvSpPr>
        <p:spPr>
          <a:xfrm>
            <a:off x="10547758" y="5220748"/>
            <a:ext cx="16256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 dirty="0">
                <a:latin typeface="Poppins" panose="00000500000000000000" pitchFamily="2" charset="0"/>
                <a:cs typeface="Poppins" panose="00000500000000000000" pitchFamily="2" charset="0"/>
              </a:rPr>
              <a:t>% mai ridicat decât 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4739B6-BCA3-E350-7E50-6D1CE7602B5C}"/>
              </a:ext>
            </a:extLst>
          </p:cNvPr>
          <p:cNvSpPr txBox="1"/>
          <p:nvPr/>
        </p:nvSpPr>
        <p:spPr>
          <a:xfrm>
            <a:off x="10547758" y="5607467"/>
            <a:ext cx="16256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 dirty="0">
                <a:latin typeface="Poppins" panose="00000500000000000000" pitchFamily="2" charset="0"/>
                <a:cs typeface="Poppins" panose="00000500000000000000" pitchFamily="2" charset="0"/>
              </a:rPr>
              <a:t>% mai scăzut decât UE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5EA242E-AA04-7317-C5A4-81CBB18DE572}"/>
              </a:ext>
            </a:extLst>
          </p:cNvPr>
          <p:cNvCxnSpPr>
            <a:cxnSpLocks/>
          </p:cNvCxnSpPr>
          <p:nvPr/>
        </p:nvCxnSpPr>
        <p:spPr>
          <a:xfrm flipV="1">
            <a:off x="10614859" y="2806117"/>
            <a:ext cx="0" cy="24328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F24C8B-12AC-9B55-9E96-6C57AF203DAC}"/>
              </a:ext>
            </a:extLst>
          </p:cNvPr>
          <p:cNvCxnSpPr>
            <a:cxnSpLocks/>
          </p:cNvCxnSpPr>
          <p:nvPr/>
        </p:nvCxnSpPr>
        <p:spPr>
          <a:xfrm flipV="1">
            <a:off x="10628378" y="3454167"/>
            <a:ext cx="0" cy="24328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61E888-2319-4586-F031-A40CB2C74998}"/>
              </a:ext>
            </a:extLst>
          </p:cNvPr>
          <p:cNvCxnSpPr>
            <a:cxnSpLocks/>
          </p:cNvCxnSpPr>
          <p:nvPr/>
        </p:nvCxnSpPr>
        <p:spPr>
          <a:xfrm flipV="1">
            <a:off x="10628378" y="4093128"/>
            <a:ext cx="0" cy="24328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598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872BF-341E-B3FA-4319-BC122552C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5C8F260-7A18-63B3-AE5E-142757D2ED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948750"/>
              </p:ext>
            </p:extLst>
          </p:nvPr>
        </p:nvGraphicFramePr>
        <p:xfrm>
          <a:off x="2070218" y="735168"/>
          <a:ext cx="7521679" cy="566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B39A66-8521-84D5-905C-9BE5F26B6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500EB5-D890-CDF4-A08D-01D42D69990C}"/>
              </a:ext>
            </a:extLst>
          </p:cNvPr>
          <p:cNvSpPr txBox="1"/>
          <p:nvPr/>
        </p:nvSpPr>
        <p:spPr>
          <a:xfrm>
            <a:off x="1828210" y="5590648"/>
            <a:ext cx="7062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900" i="1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Q22. Per ansamblu, câtă încredere aveți că veți avea suficienți bani pentru a trăi confortabil pe toată perioada pensionării? </a:t>
            </a:r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1A4FECB1-CD12-31FD-B628-F185D0A2DB10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361666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Încrederea în siguranța financiară la pensie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740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23449-74A0-CA18-449E-EB99B75E1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ED524D-C17E-9245-F17E-682F28B6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18</a:t>
            </a:fld>
            <a:endParaRPr lang="en-US"/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9A4F078A-3C22-DED4-B011-BD70E6769D16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361666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it-IT" sz="2400" b="1" dirty="0">
                <a:latin typeface="Poppins" panose="00000500000000000000" pitchFamily="2" charset="0"/>
                <a:cs typeface="Poppins" panose="00000500000000000000" pitchFamily="2" charset="0"/>
              </a:rPr>
              <a:t>Încrederea în siguranța financiară la pensie</a:t>
            </a:r>
            <a:r>
              <a:rPr lang="ro-RO" sz="2400" b="1" dirty="0">
                <a:latin typeface="Poppins" panose="00000500000000000000" pitchFamily="2" charset="0"/>
                <a:cs typeface="Poppins" panose="00000500000000000000" pitchFamily="2" charset="0"/>
              </a:rPr>
              <a:t> (2/2)</a:t>
            </a:r>
            <a:endParaRPr lang="uk-UA" sz="1600" dirty="0">
              <a:solidFill>
                <a:schemeClr val="bg1">
                  <a:lumMod val="10000"/>
                </a:schemeClr>
              </a:solidFill>
              <a:latin typeface="Calibri" panose="020F0502020204030204"/>
              <a:cs typeface="Poppins" panose="00000500000000000000" pitchFamily="2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DA52305-67D3-12F9-FC7F-B3137ACDE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093390"/>
              </p:ext>
            </p:extLst>
          </p:nvPr>
        </p:nvGraphicFramePr>
        <p:xfrm>
          <a:off x="2818971" y="845502"/>
          <a:ext cx="6554058" cy="473513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092343">
                  <a:extLst>
                    <a:ext uri="{9D8B030D-6E8A-4147-A177-3AD203B41FA5}">
                      <a16:colId xmlns:a16="http://schemas.microsoft.com/office/drawing/2014/main" val="3977061615"/>
                    </a:ext>
                  </a:extLst>
                </a:gridCol>
                <a:gridCol w="1092343">
                  <a:extLst>
                    <a:ext uri="{9D8B030D-6E8A-4147-A177-3AD203B41FA5}">
                      <a16:colId xmlns:a16="http://schemas.microsoft.com/office/drawing/2014/main" val="1120770209"/>
                    </a:ext>
                  </a:extLst>
                </a:gridCol>
                <a:gridCol w="1092343">
                  <a:extLst>
                    <a:ext uri="{9D8B030D-6E8A-4147-A177-3AD203B41FA5}">
                      <a16:colId xmlns:a16="http://schemas.microsoft.com/office/drawing/2014/main" val="313460963"/>
                    </a:ext>
                  </a:extLst>
                </a:gridCol>
                <a:gridCol w="1092343">
                  <a:extLst>
                    <a:ext uri="{9D8B030D-6E8A-4147-A177-3AD203B41FA5}">
                      <a16:colId xmlns:a16="http://schemas.microsoft.com/office/drawing/2014/main" val="2096858413"/>
                    </a:ext>
                  </a:extLst>
                </a:gridCol>
                <a:gridCol w="1092343">
                  <a:extLst>
                    <a:ext uri="{9D8B030D-6E8A-4147-A177-3AD203B41FA5}">
                      <a16:colId xmlns:a16="http://schemas.microsoft.com/office/drawing/2014/main" val="1101638809"/>
                    </a:ext>
                  </a:extLst>
                </a:gridCol>
                <a:gridCol w="1092343">
                  <a:extLst>
                    <a:ext uri="{9D8B030D-6E8A-4147-A177-3AD203B41FA5}">
                      <a16:colId xmlns:a16="http://schemas.microsoft.com/office/drawing/2014/main" val="1754283729"/>
                    </a:ext>
                  </a:extLst>
                </a:gridCol>
              </a:tblGrid>
              <a:tr h="292617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Per ansamblu, câtă încredere aveți că veți avea suficienți bani pentru a trăi confortabil pe toată perioada pensionării?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o-RO" sz="9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499898"/>
                  </a:ext>
                </a:extLst>
              </a:tr>
              <a:tr h="219463">
                <a:tc>
                  <a:txBody>
                    <a:bodyPr/>
                    <a:lstStyle/>
                    <a:p>
                      <a:pPr algn="ctr"/>
                      <a:endParaRPr lang="ro-RO" sz="9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o-RO" sz="9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Foarte multă încredere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Destul de multă încredere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Nu prea multă încredere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Deloc încredere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05942875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Feminin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38757074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Masculin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29%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42%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784674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18-34 ani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42%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9%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53912259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35-49 ani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45242617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50-64 ani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6437133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Peste 65 de ani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32%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42%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291414"/>
                  </a:ext>
                </a:extLst>
              </a:tr>
              <a:tr h="292617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Școală primară/gimnaziu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28%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44%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52162439"/>
                  </a:ext>
                </a:extLst>
              </a:tr>
              <a:tr h="402349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Liceu/şcoală profesională/Şcoală postliceală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36724496"/>
                  </a:ext>
                </a:extLst>
              </a:tr>
              <a:tr h="292617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Facultate/master/</a:t>
                      </a:r>
                    </a:p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doctorat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30%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44%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949662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Da, am copii minori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26910395"/>
                  </a:ext>
                </a:extLst>
              </a:tr>
              <a:tr h="512080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Nu, nu am copii minori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49%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368590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Fără venit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17%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50%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33%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31323478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Mai puțin de 3000 RON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13360347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3001-6000 RON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50%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2076032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6001-9000 RON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52%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8402960"/>
                  </a:ext>
                </a:extLst>
              </a:tr>
              <a:tr h="182886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Peste 9000 RON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o-RO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33%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46%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1282610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6A0FF1D-DD56-BAFB-E6CD-D102EC02EC27}"/>
              </a:ext>
            </a:extLst>
          </p:cNvPr>
          <p:cNvSpPr txBox="1"/>
          <p:nvPr/>
        </p:nvSpPr>
        <p:spPr>
          <a:xfrm>
            <a:off x="8345087" y="5605382"/>
            <a:ext cx="14177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000" i="1" dirty="0">
                <a:latin typeface="Poppins" panose="00000500000000000000" pitchFamily="2" charset="0"/>
                <a:cs typeface="Poppins" panose="00000500000000000000" pitchFamily="2" charset="0"/>
              </a:rPr>
              <a:t>*100% pe rând</a:t>
            </a:r>
          </a:p>
        </p:txBody>
      </p:sp>
    </p:spTree>
    <p:extLst>
      <p:ext uri="{BB962C8B-B14F-4D97-AF65-F5344CB8AC3E}">
        <p14:creationId xmlns:p14="http://schemas.microsoft.com/office/powerpoint/2010/main" val="2222374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F2C07-E35E-A298-3FA8-E43BBC59D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EAD1C0-6CA9-2AF6-B0E5-F02AEA55BFF4}"/>
              </a:ext>
            </a:extLst>
          </p:cNvPr>
          <p:cNvSpPr/>
          <p:nvPr/>
        </p:nvSpPr>
        <p:spPr>
          <a:xfrm>
            <a:off x="0" y="3034255"/>
            <a:ext cx="12192000" cy="14931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itlu 3">
            <a:extLst>
              <a:ext uri="{FF2B5EF4-FFF2-40B4-BE49-F238E27FC236}">
                <a16:creationId xmlns:a16="http://schemas.microsoft.com/office/drawing/2014/main" id="{486F2147-D17C-EBB5-ABE8-058185346F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47" y="3318934"/>
            <a:ext cx="11028363" cy="923748"/>
          </a:xfrm>
        </p:spPr>
        <p:txBody>
          <a:bodyPr>
            <a:normAutofit/>
          </a:bodyPr>
          <a:lstStyle/>
          <a:p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</a:t>
            </a:r>
            <a:r>
              <a:rPr lang="it-IT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Informarea și educația financiară</a:t>
            </a:r>
            <a:endParaRPr lang="en-US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5256ECD-24FE-2A70-AE12-3C99C4C35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19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210836245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A832DD-AD84-0B55-4167-954DFDCD2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83" y="1695838"/>
            <a:ext cx="1162683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2000" b="1" dirty="0"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ro-RO" sz="2000" b="1" dirty="0">
                <a:latin typeface="Poppins" panose="00000500000000000000" pitchFamily="2" charset="0"/>
                <a:cs typeface="Poppins" panose="00000500000000000000" pitchFamily="2" charset="0"/>
              </a:rPr>
              <a:t>Autoevaluarea nivelului de alfabetizare financiară: </a:t>
            </a:r>
            <a:endParaRPr lang="en-US" sz="2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2000" u="sng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40% </a:t>
            </a:r>
            <a:r>
              <a:rPr lang="ro-RO" sz="2000" dirty="0">
                <a:latin typeface="Poppins" panose="00000500000000000000" pitchFamily="2" charset="0"/>
                <a:cs typeface="Poppins" panose="00000500000000000000" pitchFamily="2" charset="0"/>
              </a:rPr>
              <a:t>își evaluează cunoștințele financiare ca fiind ridicate sau foarte ridicate.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o-RO" sz="2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2000" b="1" dirty="0"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ro-RO" sz="2000" b="1" dirty="0">
                <a:latin typeface="Poppins" panose="00000500000000000000" pitchFamily="2" charset="0"/>
                <a:cs typeface="Poppins" panose="00000500000000000000" pitchFamily="2" charset="0"/>
              </a:rPr>
              <a:t>Scor de cunoștințe reale: </a:t>
            </a:r>
            <a:endParaRPr lang="en-US" sz="2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2000" dirty="0">
                <a:latin typeface="Poppins" panose="00000500000000000000" pitchFamily="2" charset="0"/>
                <a:cs typeface="Poppins" panose="00000500000000000000" pitchFamily="2" charset="0"/>
              </a:rPr>
              <a:t>Scor mediu de </a:t>
            </a:r>
            <a:r>
              <a:rPr lang="ro-RO" sz="2000" u="sng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7,53/12 asta ar însemna (nota 6,28/10)</a:t>
            </a:r>
            <a:r>
              <a:rPr lang="ro-RO" sz="2000" dirty="0">
                <a:latin typeface="Poppins" panose="00000500000000000000" pitchFamily="2" charset="0"/>
                <a:cs typeface="Poppins" panose="00000500000000000000" pitchFamily="2" charset="0"/>
              </a:rPr>
              <a:t>, indicând un nivel moderat de alfabetizare financiară. </a:t>
            </a:r>
            <a:endParaRPr lang="en-US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o-RO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20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pPr algn="just"/>
            <a:endParaRPr lang="ro-RO" sz="20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9CDC282-D161-52D5-BC10-3AF7EAFDCF20}"/>
              </a:ext>
            </a:extLst>
          </p:cNvPr>
          <p:cNvSpPr txBox="1">
            <a:spLocks/>
          </p:cNvSpPr>
          <p:nvPr/>
        </p:nvSpPr>
        <p:spPr>
          <a:xfrm>
            <a:off x="183536" y="0"/>
            <a:ext cx="8750300" cy="925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ro-RO" sz="24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Datele cheie ale studiului</a:t>
            </a:r>
            <a:endParaRPr lang="uk-UA" sz="2400" dirty="0">
              <a:solidFill>
                <a:schemeClr val="tx1"/>
              </a:solidFill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50661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30B77-A592-C79E-C3A6-1434D73D3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E0C8ACF-C5B2-D5F8-0710-4FC147DDAB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4941877"/>
              </p:ext>
            </p:extLst>
          </p:nvPr>
        </p:nvGraphicFramePr>
        <p:xfrm>
          <a:off x="-1163273" y="395823"/>
          <a:ext cx="12145857" cy="5669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D606F4-C150-179C-D830-1B96D7F8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7B025F-E426-2F47-C04A-BE5E9788964A}"/>
              </a:ext>
            </a:extLst>
          </p:cNvPr>
          <p:cNvSpPr txBox="1"/>
          <p:nvPr/>
        </p:nvSpPr>
        <p:spPr>
          <a:xfrm>
            <a:off x="1416339" y="5667985"/>
            <a:ext cx="993536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900" i="1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Q16. Din ce surse ați aflat sau ați înțeles mai bine, în ultimele 6 luni, informații sau termeni economici și financiari? (răspuns multiplu)</a:t>
            </a:r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103CC349-19E5-8C3B-3FA5-E41DD2040F6A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361666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Sursele de informare financiară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3B95DD-4F9B-F85D-9148-3BA5E946D573}"/>
              </a:ext>
            </a:extLst>
          </p:cNvPr>
          <p:cNvSpPr txBox="1"/>
          <p:nvPr/>
        </p:nvSpPr>
        <p:spPr>
          <a:xfrm>
            <a:off x="8951053" y="3337266"/>
            <a:ext cx="186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i="1" dirty="0">
                <a:latin typeface="Poppins" panose="00000500000000000000" pitchFamily="2" charset="0"/>
                <a:cs typeface="Poppins" panose="00000500000000000000" pitchFamily="2" charset="0"/>
              </a:rPr>
              <a:t>N=478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21235A-D793-888C-A4CE-40E44037AD31}"/>
              </a:ext>
            </a:extLst>
          </p:cNvPr>
          <p:cNvSpPr txBox="1"/>
          <p:nvPr/>
        </p:nvSpPr>
        <p:spPr>
          <a:xfrm>
            <a:off x="10235964" y="1094658"/>
            <a:ext cx="1862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dirty="0">
                <a:latin typeface="Poppins" panose="00000500000000000000" pitchFamily="2" charset="0"/>
                <a:cs typeface="Poppins" panose="00000500000000000000" pitchFamily="2" charset="0"/>
              </a:rPr>
              <a:t>Distribuția băncilor este pe următorul slide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09E6C14-CD94-6EF5-7585-729F34B8662F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8800051" y="1417824"/>
            <a:ext cx="1435913" cy="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672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FF3BA-D239-50F8-1A67-AB235DBF8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C58131-2DEB-3B33-2A5F-573BB5163A71}"/>
              </a:ext>
            </a:extLst>
          </p:cNvPr>
          <p:cNvSpPr/>
          <p:nvPr/>
        </p:nvSpPr>
        <p:spPr>
          <a:xfrm>
            <a:off x="0" y="3034255"/>
            <a:ext cx="12192000" cy="14931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itlu 3">
            <a:extLst>
              <a:ext uri="{FF2B5EF4-FFF2-40B4-BE49-F238E27FC236}">
                <a16:creationId xmlns:a16="http://schemas.microsoft.com/office/drawing/2014/main" id="{859DC73A-DD22-3CAF-533C-8F1E4BFFC4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47" y="3457752"/>
            <a:ext cx="11028363" cy="646112"/>
          </a:xfrm>
        </p:spPr>
        <p:txBody>
          <a:bodyPr>
            <a:normAutofit/>
          </a:bodyPr>
          <a:lstStyle/>
          <a:p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DATE SOCIO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</a:t>
            </a:r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DEMOGRAFICE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DDAE697-7CEC-CB75-3538-E7DC63CB8B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21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986466847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C547-6B82-D2B6-4B21-D38A18B9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22</a:t>
            </a:fld>
            <a:endParaRPr lang="en-US"/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181C84DA-30B9-F5BC-0233-13C2FE9E0BC1}"/>
              </a:ext>
            </a:extLst>
          </p:cNvPr>
          <p:cNvSpPr txBox="1">
            <a:spLocks/>
          </p:cNvSpPr>
          <p:nvPr/>
        </p:nvSpPr>
        <p:spPr>
          <a:xfrm>
            <a:off x="173347" y="127135"/>
            <a:ext cx="8528201" cy="406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o-RO" sz="2400" b="1" dirty="0">
                <a:latin typeface="Poppins" panose="00000500000000000000" pitchFamily="2" charset="0"/>
                <a:cs typeface="Poppins" panose="00000500000000000000" pitchFamily="2" charset="0"/>
              </a:rPr>
              <a:t>Date socio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-</a:t>
            </a:r>
            <a:r>
              <a:rPr lang="ro-RO" sz="2400" b="1" dirty="0">
                <a:latin typeface="Poppins" panose="00000500000000000000" pitchFamily="2" charset="0"/>
                <a:cs typeface="Poppins" panose="00000500000000000000" pitchFamily="2" charset="0"/>
              </a:rPr>
              <a:t>demografice (1/2)</a:t>
            </a:r>
          </a:p>
        </p:txBody>
      </p:sp>
      <p:graphicFrame>
        <p:nvGraphicFramePr>
          <p:cNvPr id="9" name="Tabel 16">
            <a:extLst>
              <a:ext uri="{FF2B5EF4-FFF2-40B4-BE49-F238E27FC236}">
                <a16:creationId xmlns:a16="http://schemas.microsoft.com/office/drawing/2014/main" id="{0648DEC7-374C-DD19-F71C-9D0B9BB577AF}"/>
              </a:ext>
            </a:extLst>
          </p:cNvPr>
          <p:cNvGraphicFramePr>
            <a:graphicFrameLocks noGrp="1"/>
          </p:cNvGraphicFramePr>
          <p:nvPr/>
        </p:nvGraphicFramePr>
        <p:xfrm>
          <a:off x="189426" y="846487"/>
          <a:ext cx="6040998" cy="4975474"/>
        </p:xfrm>
        <a:graphic>
          <a:graphicData uri="http://schemas.openxmlformats.org/drawingml/2006/table">
            <a:tbl>
              <a:tblPr firstRow="1" firstCol="1" bandRow="1"/>
              <a:tblGrid>
                <a:gridCol w="3383507">
                  <a:extLst>
                    <a:ext uri="{9D8B030D-6E8A-4147-A177-3AD203B41FA5}">
                      <a16:colId xmlns:a16="http://schemas.microsoft.com/office/drawing/2014/main" val="2768868299"/>
                    </a:ext>
                  </a:extLst>
                </a:gridCol>
                <a:gridCol w="2657491">
                  <a:extLst>
                    <a:ext uri="{9D8B030D-6E8A-4147-A177-3AD203B41FA5}">
                      <a16:colId xmlns:a16="http://schemas.microsoft.com/office/drawing/2014/main" val="1506927559"/>
                    </a:ext>
                  </a:extLst>
                </a:gridCol>
              </a:tblGrid>
              <a:tr h="2093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Categorie de vârstă</a:t>
                      </a:r>
                      <a:endParaRPr lang="ro-RO" sz="10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580376"/>
                  </a:ext>
                </a:extLst>
              </a:tr>
              <a:tr h="219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</a:t>
                      </a:r>
                      <a:r>
                        <a:rPr lang="ro-RO" sz="105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8-34 ani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28%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558784"/>
                  </a:ext>
                </a:extLst>
              </a:tr>
              <a:tr h="219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35-49 ani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36%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469702"/>
                  </a:ext>
                </a:extLst>
              </a:tr>
              <a:tr h="219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50-64 ani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23%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6195334"/>
                  </a:ext>
                </a:extLst>
              </a:tr>
              <a:tr h="219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65+ ani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280353"/>
                  </a:ext>
                </a:extLst>
              </a:tr>
              <a:tr h="2093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Gen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</a:t>
                      </a:r>
                      <a:endParaRPr lang="ro-RO" sz="10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100333"/>
                  </a:ext>
                </a:extLst>
              </a:tr>
              <a:tr h="2093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Feminin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51%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772812"/>
                  </a:ext>
                </a:extLst>
              </a:tr>
              <a:tr h="2093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Masculin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49%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885586"/>
                  </a:ext>
                </a:extLst>
              </a:tr>
              <a:tr h="2093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Ocupația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695696"/>
                  </a:ext>
                </a:extLst>
              </a:tr>
              <a:tr h="2642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Salariat/ă în sectorul privat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36%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219760"/>
                  </a:ext>
                </a:extLst>
              </a:tr>
              <a:tr h="279262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Salariat/ă în sectorul public (la stat)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286511"/>
                  </a:ext>
                </a:extLst>
              </a:tr>
              <a:tr h="279262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Întreprinzător, antreprenor, liber profesionist 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863282"/>
                  </a:ext>
                </a:extLst>
              </a:tr>
              <a:tr h="20936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Pensionar/ă 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23%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494816"/>
                  </a:ext>
                </a:extLst>
              </a:tr>
              <a:tr h="29069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Elev/ă, student/ă 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903214"/>
                  </a:ext>
                </a:extLst>
              </a:tr>
              <a:tr h="279262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În căutarea unui loc de muncă/ șomer 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033613"/>
                  </a:ext>
                </a:extLst>
              </a:tr>
              <a:tr h="35400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Casnic/ă (fără ocupație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4134638"/>
                  </a:ext>
                </a:extLst>
              </a:tr>
              <a:tr h="255559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Nu știu/ Nu răspund 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2992880"/>
                  </a:ext>
                </a:extLst>
              </a:tr>
              <a:tr h="20936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Ultima formă de învățământ absolvită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51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5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43100"/>
                  </a:ext>
                </a:extLst>
              </a:tr>
              <a:tr h="20936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Școală primară/gimnaziu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816023"/>
                  </a:ext>
                </a:extLst>
              </a:tr>
              <a:tr h="20936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Liceu/şcoală profesională/Şcoală postliceală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58%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47754"/>
                  </a:ext>
                </a:extLst>
              </a:tr>
              <a:tr h="20936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Facultate/master/doctorat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34%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147335"/>
                  </a:ext>
                </a:extLst>
              </a:tr>
            </a:tbl>
          </a:graphicData>
        </a:graphic>
      </p:graphicFrame>
      <p:graphicFrame>
        <p:nvGraphicFramePr>
          <p:cNvPr id="2" name="Tabel 16">
            <a:extLst>
              <a:ext uri="{FF2B5EF4-FFF2-40B4-BE49-F238E27FC236}">
                <a16:creationId xmlns:a16="http://schemas.microsoft.com/office/drawing/2014/main" id="{5844B1F3-1014-C758-C37B-76E4DA5C399E}"/>
              </a:ext>
            </a:extLst>
          </p:cNvPr>
          <p:cNvGraphicFramePr>
            <a:graphicFrameLocks noGrp="1"/>
          </p:cNvGraphicFramePr>
          <p:nvPr/>
        </p:nvGraphicFramePr>
        <p:xfrm>
          <a:off x="6373299" y="846487"/>
          <a:ext cx="5772150" cy="4975476"/>
        </p:xfrm>
        <a:graphic>
          <a:graphicData uri="http://schemas.openxmlformats.org/drawingml/2006/table">
            <a:tbl>
              <a:tblPr firstRow="1" firstCol="1" bandRow="1"/>
              <a:tblGrid>
                <a:gridCol w="3261768">
                  <a:extLst>
                    <a:ext uri="{9D8B030D-6E8A-4147-A177-3AD203B41FA5}">
                      <a16:colId xmlns:a16="http://schemas.microsoft.com/office/drawing/2014/main" val="2768868299"/>
                    </a:ext>
                  </a:extLst>
                </a:gridCol>
                <a:gridCol w="2510382">
                  <a:extLst>
                    <a:ext uri="{9D8B030D-6E8A-4147-A177-3AD203B41FA5}">
                      <a16:colId xmlns:a16="http://schemas.microsoft.com/office/drawing/2014/main" val="1506927559"/>
                    </a:ext>
                  </a:extLst>
                </a:gridCol>
              </a:tblGrid>
              <a:tr h="2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Starea civilă</a:t>
                      </a:r>
                      <a:endParaRPr lang="ro-RO" sz="10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580376"/>
                  </a:ext>
                </a:extLst>
              </a:tr>
              <a:tr h="220870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Singur/ă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27%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558784"/>
                  </a:ext>
                </a:extLst>
              </a:tr>
              <a:tr h="699249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Uniune consensuală (locuiesc cu partenerul/partenera fără a fi căsătoriți)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469702"/>
                  </a:ext>
                </a:extLst>
              </a:tr>
              <a:tr h="220870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Căsătorit/ă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54%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6195334"/>
                  </a:ext>
                </a:extLst>
              </a:tr>
              <a:tr h="404156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Altă situație (îmi e greu să-mi evaluez relația)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280353"/>
                  </a:ext>
                </a:extLst>
              </a:tr>
              <a:tr h="2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Copii minori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</a:t>
                      </a:r>
                      <a:endParaRPr lang="ro-RO" sz="10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100333"/>
                  </a:ext>
                </a:extLst>
              </a:tr>
              <a:tr h="2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Da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43%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772812"/>
                  </a:ext>
                </a:extLst>
              </a:tr>
              <a:tr h="2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Nu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57%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885586"/>
                  </a:ext>
                </a:extLst>
              </a:tr>
              <a:tr h="3212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Regiunea de dezvoltare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695696"/>
                  </a:ext>
                </a:extLst>
              </a:tr>
              <a:tr h="330086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Nord-Est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219760"/>
                  </a:ext>
                </a:extLst>
              </a:tr>
              <a:tr h="309306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Sud-Est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286511"/>
                  </a:ext>
                </a:extLst>
              </a:tr>
              <a:tr h="383844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Sud-Muntenia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</a:t>
                      </a: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863282"/>
                  </a:ext>
                </a:extLst>
              </a:tr>
              <a:tr h="287883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Sud-Vest Oltenia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494816"/>
                  </a:ext>
                </a:extLst>
              </a:tr>
              <a:tr h="279160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Vest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903214"/>
                  </a:ext>
                </a:extLst>
              </a:tr>
              <a:tr h="210315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Nord-Vest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033613"/>
                  </a:ext>
                </a:extLst>
              </a:tr>
              <a:tr h="233622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Centru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7985144"/>
                  </a:ext>
                </a:extLst>
              </a:tr>
              <a:tr h="233622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București-Ilfov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846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251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A06D9-48FB-E591-C3AB-393B088BE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AD682-3D4C-8ADE-53F5-AA9707FF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23</a:t>
            </a:fld>
            <a:endParaRPr lang="en-US"/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F1BDFA4A-F4BA-A253-31F1-C747CB398E42}"/>
              </a:ext>
            </a:extLst>
          </p:cNvPr>
          <p:cNvSpPr txBox="1">
            <a:spLocks/>
          </p:cNvSpPr>
          <p:nvPr/>
        </p:nvSpPr>
        <p:spPr>
          <a:xfrm>
            <a:off x="173347" y="127135"/>
            <a:ext cx="8528201" cy="406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o-RO" sz="2400" b="1" dirty="0">
                <a:latin typeface="Poppins" panose="00000500000000000000" pitchFamily="2" charset="0"/>
                <a:cs typeface="Poppins" panose="00000500000000000000" pitchFamily="2" charset="0"/>
              </a:rPr>
              <a:t>Date socio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-</a:t>
            </a:r>
            <a:r>
              <a:rPr lang="ro-RO" sz="2400" b="1" dirty="0">
                <a:latin typeface="Poppins" panose="00000500000000000000" pitchFamily="2" charset="0"/>
                <a:cs typeface="Poppins" panose="00000500000000000000" pitchFamily="2" charset="0"/>
              </a:rPr>
              <a:t>demografice (2/2)</a:t>
            </a:r>
          </a:p>
        </p:txBody>
      </p:sp>
      <p:graphicFrame>
        <p:nvGraphicFramePr>
          <p:cNvPr id="2" name="Tabel 16">
            <a:extLst>
              <a:ext uri="{FF2B5EF4-FFF2-40B4-BE49-F238E27FC236}">
                <a16:creationId xmlns:a16="http://schemas.microsoft.com/office/drawing/2014/main" id="{7CD38C31-EEC2-6B31-E84C-109E8BFD242F}"/>
              </a:ext>
            </a:extLst>
          </p:cNvPr>
          <p:cNvGraphicFramePr>
            <a:graphicFrameLocks noGrp="1"/>
          </p:cNvGraphicFramePr>
          <p:nvPr/>
        </p:nvGraphicFramePr>
        <p:xfrm>
          <a:off x="3613478" y="721210"/>
          <a:ext cx="5772150" cy="5100750"/>
        </p:xfrm>
        <a:graphic>
          <a:graphicData uri="http://schemas.openxmlformats.org/drawingml/2006/table">
            <a:tbl>
              <a:tblPr firstRow="1" firstCol="1" bandRow="1"/>
              <a:tblGrid>
                <a:gridCol w="3034657">
                  <a:extLst>
                    <a:ext uri="{9D8B030D-6E8A-4147-A177-3AD203B41FA5}">
                      <a16:colId xmlns:a16="http://schemas.microsoft.com/office/drawing/2014/main" val="2768868299"/>
                    </a:ext>
                  </a:extLst>
                </a:gridCol>
                <a:gridCol w="2737493">
                  <a:extLst>
                    <a:ext uri="{9D8B030D-6E8A-4147-A177-3AD203B41FA5}">
                      <a16:colId xmlns:a16="http://schemas.microsoft.com/office/drawing/2014/main" val="1506927559"/>
                    </a:ext>
                  </a:extLst>
                </a:gridCol>
              </a:tblGrid>
              <a:tr h="1834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Venitul cumulat NET al familiei</a:t>
                      </a:r>
                      <a:endParaRPr lang="ro-RO" sz="10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580376"/>
                  </a:ext>
                </a:extLst>
              </a:tr>
              <a:tr h="192634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Fără venit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558784"/>
                  </a:ext>
                </a:extLst>
              </a:tr>
              <a:tr h="246720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Mai puțin de 1500 RON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469702"/>
                  </a:ext>
                </a:extLst>
              </a:tr>
              <a:tr h="192634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1500 – 3000 RON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6195334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3001 – 4500 RON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r>
                        <a:rPr lang="ro-RO" sz="105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0%</a:t>
                      </a:r>
                      <a:endParaRPr lang="ro-RO" sz="105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280353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4501 – 6000 RON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2629678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6001 – 7500 RON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714829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7501 – 9000 RON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317756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Peste 9000 RON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17%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549972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Nu știu/ Nu răspund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5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566228"/>
                  </a:ext>
                </a:extLst>
              </a:tr>
              <a:tr h="1834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Veniturile familiale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695696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Nu ne ajung nici pentru strictul necesar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5219760"/>
                  </a:ext>
                </a:extLst>
              </a:tr>
              <a:tr h="287887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Ne ajung numai pentru strictul necesar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19%</a:t>
                      </a:r>
                      <a:endParaRPr lang="ro-RO" sz="10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  <a:latin typeface="Poppins" panose="00000500000000000000" pitchFamily="2" charset="0"/>
                        <a:ea typeface="MS Mincho" panose="02020609040205080304" pitchFamily="49" charset="-128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286511"/>
                  </a:ext>
                </a:extLst>
              </a:tr>
              <a:tr h="580444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Ne ajung pentru un trai decent, dar nu ne permitem cumpărarea unor bunuri mai scumpe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36%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863282"/>
                  </a:ext>
                </a:extLst>
              </a:tr>
              <a:tr h="580444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Reușim să cumpărăm și unele bunuri mai scumpe, dar cu restrângeri în alte domenii</a:t>
                      </a:r>
                      <a:endParaRPr lang="ro-RO" sz="1000" b="1" kern="10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23%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494816"/>
                  </a:ext>
                </a:extLst>
              </a:tr>
              <a:tr h="434166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Reușim să avem tot ce ne trebuie, fără să ne restrângem de la ceva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903214"/>
                  </a:ext>
                </a:extLst>
              </a:tr>
              <a:tr h="203756">
                <a:tc>
                  <a:txBody>
                    <a:bodyPr/>
                    <a:lstStyle/>
                    <a:p>
                      <a:pPr marL="26670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3314700" algn="l"/>
                        </a:tabLst>
                      </a:pPr>
                      <a:r>
                        <a:rPr lang="ro-RO" sz="1000" b="1" kern="100" dirty="0"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Nu doresc să răspund</a:t>
                      </a:r>
                      <a:endParaRPr lang="ro-RO" sz="10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o-RO" sz="10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Poppins" panose="00000500000000000000" pitchFamily="2" charset="0"/>
                          <a:ea typeface="MS Mincho" panose="02020609040205080304" pitchFamily="49" charset="-128"/>
                          <a:cs typeface="Poppins" panose="00000500000000000000" pitchFamily="2" charset="0"/>
                        </a:rPr>
                        <a:t>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033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118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70C4E6-706A-678B-DF1F-D3626EA2AC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CDE9B96-11BF-414A-BF9A-5A383D35818F}" type="slidenum">
              <a:rPr lang="en-RO" smtClean="0"/>
              <a:pPr/>
              <a:t>24</a:t>
            </a:fld>
            <a:endParaRPr lang="en-RO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3B32FE-90E3-B831-8FB3-343D1546BB33}"/>
              </a:ext>
            </a:extLst>
          </p:cNvPr>
          <p:cNvSpPr/>
          <p:nvPr/>
        </p:nvSpPr>
        <p:spPr>
          <a:xfrm>
            <a:off x="165370" y="126460"/>
            <a:ext cx="11887200" cy="5739319"/>
          </a:xfrm>
          <a:prstGeom prst="roundRect">
            <a:avLst/>
          </a:prstGeom>
          <a:gradFill flip="none" rotWithShape="1">
            <a:gsLst>
              <a:gs pos="100000">
                <a:srgbClr val="5F3F87"/>
              </a:gs>
              <a:gs pos="49000">
                <a:schemeClr val="tx1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5" name="Titlu 3">
            <a:extLst>
              <a:ext uri="{FF2B5EF4-FFF2-40B4-BE49-F238E27FC236}">
                <a16:creationId xmlns:a16="http://schemas.microsoft.com/office/drawing/2014/main" id="{78D75907-5BCC-1BC5-7273-829482333675}"/>
              </a:ext>
            </a:extLst>
          </p:cNvPr>
          <p:cNvSpPr txBox="1">
            <a:spLocks/>
          </p:cNvSpPr>
          <p:nvPr/>
        </p:nvSpPr>
        <p:spPr>
          <a:xfrm>
            <a:off x="345439" y="588963"/>
            <a:ext cx="5010331" cy="6433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ro-RO" sz="3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Contact Cult </a:t>
            </a:r>
            <a:r>
              <a:rPr lang="ro-RO" sz="30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Research</a:t>
            </a:r>
            <a:endParaRPr lang="en-US" sz="3000" dirty="0">
              <a:solidFill>
                <a:schemeClr val="bg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pic>
        <p:nvPicPr>
          <p:cNvPr id="6" name="Imagine 8" descr="O imagine care conține text&#10;&#10;Descriere generată automat">
            <a:hlinkClick r:id="rId2"/>
            <a:extLst>
              <a:ext uri="{FF2B5EF4-FFF2-40B4-BE49-F238E27FC236}">
                <a16:creationId xmlns:a16="http://schemas.microsoft.com/office/drawing/2014/main" id="{80960C18-EBEC-71BF-C82C-22D04A8A5F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970" y="2322356"/>
            <a:ext cx="4992083" cy="13475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7D0574-9232-7BF7-A7AA-0DD141EB7312}"/>
              </a:ext>
            </a:extLst>
          </p:cNvPr>
          <p:cNvSpPr txBox="1"/>
          <p:nvPr/>
        </p:nvSpPr>
        <p:spPr>
          <a:xfrm>
            <a:off x="345439" y="1599153"/>
            <a:ext cx="5402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Let</a:t>
            </a:r>
            <a:r>
              <a:rPr lang="en-US" sz="28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’</a:t>
            </a:r>
            <a:r>
              <a:rPr lang="ro-RO" sz="28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s Talk:</a:t>
            </a:r>
          </a:p>
          <a:p>
            <a:r>
              <a:rPr lang="ro-RO" sz="2800" dirty="0">
                <a:solidFill>
                  <a:schemeClr val="tx1">
                    <a:lumMod val="40000"/>
                    <a:lumOff val="60000"/>
                  </a:schemeClr>
                </a:solidFill>
                <a:latin typeface="Poppins ExtraBold" panose="00000900000000000000" pitchFamily="2" charset="0"/>
                <a:cs typeface="Poppins ExtraBold" panose="000009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office@cultresearch.ro</a:t>
            </a:r>
            <a:endParaRPr lang="ro-RO" sz="2800" dirty="0">
              <a:solidFill>
                <a:schemeClr val="tx1">
                  <a:lumMod val="40000"/>
                  <a:lumOff val="60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CD3C65-9AD5-57A7-9570-7DA3DA14332B}"/>
              </a:ext>
            </a:extLst>
          </p:cNvPr>
          <p:cNvSpPr txBox="1"/>
          <p:nvPr/>
        </p:nvSpPr>
        <p:spPr>
          <a:xfrm>
            <a:off x="345438" y="3732466"/>
            <a:ext cx="5402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Find</a:t>
            </a:r>
            <a:r>
              <a:rPr lang="ro-RO" sz="28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Out More:</a:t>
            </a:r>
          </a:p>
          <a:p>
            <a:r>
              <a:rPr lang="ro-RO" sz="2800" dirty="0">
                <a:solidFill>
                  <a:schemeClr val="tx1">
                    <a:lumMod val="40000"/>
                    <a:lumOff val="60000"/>
                  </a:schemeClr>
                </a:solidFill>
                <a:latin typeface="Poppins ExtraBold" panose="00000900000000000000" pitchFamily="2" charset="0"/>
                <a:cs typeface="Poppins ExtraBold" panose="000009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www.cultresearch.ro</a:t>
            </a:r>
            <a:endParaRPr lang="ro-RO" sz="2800" dirty="0">
              <a:solidFill>
                <a:schemeClr val="tx1">
                  <a:lumMod val="40000"/>
                  <a:lumOff val="60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pic>
        <p:nvPicPr>
          <p:cNvPr id="11" name="Picture 10">
            <a:hlinkClick r:id="rId5"/>
            <a:extLst>
              <a:ext uri="{FF2B5EF4-FFF2-40B4-BE49-F238E27FC236}">
                <a16:creationId xmlns:a16="http://schemas.microsoft.com/office/drawing/2014/main" id="{5E7ED707-2CBE-C9F4-6CBD-890F98941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815" y="4838341"/>
            <a:ext cx="561589" cy="561589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88E2847-42DA-C6F7-D6EB-9F687C2F3A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573" y="4838341"/>
            <a:ext cx="561588" cy="561588"/>
          </a:xfrm>
          <a:prstGeom prst="rect">
            <a:avLst/>
          </a:prstGeom>
        </p:spPr>
      </p:pic>
      <p:pic>
        <p:nvPicPr>
          <p:cNvPr id="15" name="Picture 14">
            <a:hlinkClick r:id="rId9"/>
            <a:extLst>
              <a:ext uri="{FF2B5EF4-FFF2-40B4-BE49-F238E27FC236}">
                <a16:creationId xmlns:a16="http://schemas.microsoft.com/office/drawing/2014/main" id="{EB9534A6-CC25-C455-48B3-75119804AE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7330" y="4838341"/>
            <a:ext cx="561590" cy="561590"/>
          </a:xfrm>
          <a:prstGeom prst="rect">
            <a:avLst/>
          </a:prstGeom>
        </p:spPr>
      </p:pic>
      <p:sp>
        <p:nvSpPr>
          <p:cNvPr id="16" name="Titlu 3">
            <a:extLst>
              <a:ext uri="{FF2B5EF4-FFF2-40B4-BE49-F238E27FC236}">
                <a16:creationId xmlns:a16="http://schemas.microsoft.com/office/drawing/2014/main" id="{BF19802B-DAC7-B54E-EC73-9DE553AE813B}"/>
              </a:ext>
            </a:extLst>
          </p:cNvPr>
          <p:cNvSpPr txBox="1">
            <a:spLocks/>
          </p:cNvSpPr>
          <p:nvPr/>
        </p:nvSpPr>
        <p:spPr>
          <a:xfrm>
            <a:off x="1685500" y="5564430"/>
            <a:ext cx="2234746" cy="2561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ro-RO" sz="12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Ctrl</a:t>
            </a:r>
            <a:r>
              <a:rPr lang="ro-RO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+ Click </a:t>
            </a:r>
            <a:r>
              <a:rPr lang="ro-RO" sz="12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to</a:t>
            </a:r>
            <a:r>
              <a:rPr lang="ro-RO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ro-RO" sz="12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follow</a:t>
            </a:r>
            <a:r>
              <a:rPr lang="ro-RO" sz="12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 </a:t>
            </a:r>
            <a:r>
              <a:rPr lang="ro-RO" sz="1200" dirty="0" err="1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links</a:t>
            </a:r>
            <a:endParaRPr lang="en-US" sz="1200" dirty="0">
              <a:solidFill>
                <a:schemeClr val="bg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pic>
        <p:nvPicPr>
          <p:cNvPr id="18" name="Graphic 17" descr="Cursor with solid fill">
            <a:extLst>
              <a:ext uri="{FF2B5EF4-FFF2-40B4-BE49-F238E27FC236}">
                <a16:creationId xmlns:a16="http://schemas.microsoft.com/office/drawing/2014/main" id="{AA674DC2-2C5D-EF67-68AD-41C5943953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04871" y="5107229"/>
            <a:ext cx="457200" cy="457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E69FF4-9253-4A2B-ADF3-CC1FE3084457}"/>
              </a:ext>
            </a:extLst>
          </p:cNvPr>
          <p:cNvSpPr txBox="1"/>
          <p:nvPr/>
        </p:nvSpPr>
        <p:spPr>
          <a:xfrm>
            <a:off x="7543800" y="3244334"/>
            <a:ext cx="2752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agile. empathy</a:t>
            </a:r>
            <a:endParaRPr lang="ro-RO" sz="16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4456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FA52F-C8B7-BD9F-99AA-13DF9F5B4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AD03751-60B9-A5BF-A100-CEC440BF3B35}"/>
              </a:ext>
            </a:extLst>
          </p:cNvPr>
          <p:cNvSpPr txBox="1">
            <a:spLocks/>
          </p:cNvSpPr>
          <p:nvPr/>
        </p:nvSpPr>
        <p:spPr>
          <a:xfrm>
            <a:off x="183536" y="0"/>
            <a:ext cx="8750300" cy="925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2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r>
              <a:rPr lang="ro-RO" sz="24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CONCLUZII</a:t>
            </a:r>
            <a:endParaRPr lang="uk-UA" sz="2400" dirty="0">
              <a:solidFill>
                <a:schemeClr val="tx1"/>
              </a:solidFill>
              <a:cs typeface="Poppins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11F504-1CA5-E893-14BD-BED089C98C73}"/>
              </a:ext>
            </a:extLst>
          </p:cNvPr>
          <p:cNvSpPr txBox="1"/>
          <p:nvPr/>
        </p:nvSpPr>
        <p:spPr>
          <a:xfrm>
            <a:off x="832956" y="1182279"/>
            <a:ext cx="1052608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 toate că 40% dintre români își evaluează cunoștințele financiare 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ca fiind foarte ridicate și destul de ridicate</a:t>
            </a:r>
            <a:r>
              <a:rPr lang="ro-RO" u="sng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doar 20% 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reușesc să răspundă corect la 10 din 12 întrebări, iar când vorbim despre un scor maxim, doar 3% reușesc să răspundă la toate cele 12 intrebari.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Există un segment de 20% de români care își supraevaluează cunoștințele financiare. Consecința acestui decalaj este că 48% nu reușesc să-și acopere cheltuielile neprevăzute nici măcar o lună.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5BC1C4-2552-4077-B661-9FEFEAD6FD74}"/>
              </a:ext>
            </a:extLst>
          </p:cNvPr>
          <p:cNvSpPr txBox="1"/>
          <p:nvPr/>
        </p:nvSpPr>
        <p:spPr>
          <a:xfrm>
            <a:off x="832955" y="3429000"/>
            <a:ext cx="1052608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Românii se informează și aplică informațiile economice în viața de zi cu zi, însă acest proces nu se traduce încă într-un nivel suficient de alfabetizare și reziliență financiară: </a:t>
            </a:r>
            <a:r>
              <a:rPr lang="ro-RO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96% declară că au învățat ceva nou despre economie sau finanțe în ultimele 6 luni</a:t>
            </a:r>
            <a:r>
              <a:rPr lang="ro-RO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iar </a:t>
            </a:r>
            <a:r>
              <a:rPr lang="ro-RO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53% consideră că informațiile economice i-au ajutat în mare sau foarte mare măsură să își gestioneze mai bine bugetul. </a:t>
            </a:r>
            <a:r>
              <a:rPr lang="ro-RO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 toate acestea, scorul mediu de alfabetizare financiară rămâne la 7,53/12 (nota 6,28/10), iar 48% nu și-ar putea acoperi cheltuielile pentru mai mult de o lună în cazul pierderii principalei surse de venit.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E7781C-2717-5470-CE43-F526BD527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49" y="1249391"/>
            <a:ext cx="267745" cy="241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E4DC15-E503-5801-8351-17FA7AA29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50" y="3496112"/>
            <a:ext cx="267745" cy="24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7095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B4C7F-D8F8-77AC-474C-A9C120C3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759AE4-3E2A-9B89-4A17-8F32F50D97CA}"/>
              </a:ext>
            </a:extLst>
          </p:cNvPr>
          <p:cNvSpPr/>
          <p:nvPr/>
        </p:nvSpPr>
        <p:spPr>
          <a:xfrm>
            <a:off x="0" y="3034255"/>
            <a:ext cx="12192000" cy="14931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itlu 3">
            <a:extLst>
              <a:ext uri="{FF2B5EF4-FFF2-40B4-BE49-F238E27FC236}">
                <a16:creationId xmlns:a16="http://schemas.microsoft.com/office/drawing/2014/main" id="{FEE869C4-269C-3513-E30C-A176E7C719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47" y="3457752"/>
            <a:ext cx="11028363" cy="646112"/>
          </a:xfrm>
        </p:spPr>
        <p:txBody>
          <a:bodyPr>
            <a:normAutofit/>
          </a:bodyPr>
          <a:lstStyle/>
          <a:p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OBIECTIVE</a:t>
            </a:r>
            <a:endParaRPr lang="en-US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0A8136F-D58F-39BB-7F89-07DD905D1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4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94871351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06199-5370-55F5-41E6-BC86A456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82027D6-E8A3-63B9-6152-124D355926E2}"/>
              </a:ext>
            </a:extLst>
          </p:cNvPr>
          <p:cNvSpPr/>
          <p:nvPr/>
        </p:nvSpPr>
        <p:spPr>
          <a:xfrm>
            <a:off x="9150965" y="996655"/>
            <a:ext cx="4413253" cy="43824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2" name="Slide Number Placeholder 24">
            <a:extLst>
              <a:ext uri="{FF2B5EF4-FFF2-40B4-BE49-F238E27FC236}">
                <a16:creationId xmlns:a16="http://schemas.microsoft.com/office/drawing/2014/main" id="{6468E98C-6FAD-FE28-194A-10144FF2D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z="1333" b="0" dirty="0"/>
              <a:t>0</a:t>
            </a:r>
            <a:fld id="{37D409AB-2201-4E18-8A34-C31753AD9B06}" type="slidenum">
              <a:rPr sz="1333" b="0"/>
              <a:pPr/>
              <a:t>5</a:t>
            </a:fld>
            <a:endParaRPr sz="1333" b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99F227-70A2-9C35-A4B5-46FEDBAE12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314" y="-17249"/>
            <a:ext cx="8750300" cy="925512"/>
          </a:xfrm>
        </p:spPr>
        <p:txBody>
          <a:bodyPr>
            <a:noAutofit/>
          </a:bodyPr>
          <a:lstStyle/>
          <a:p>
            <a:r>
              <a:rPr lang="ro-RO" sz="24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Metodologia studiului</a:t>
            </a:r>
            <a:endParaRPr lang="uk-UA" sz="2400" dirty="0">
              <a:solidFill>
                <a:schemeClr val="tx1"/>
              </a:solidFill>
              <a:cs typeface="Poppins" panose="00000500000000000000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40F29FD-F31D-F67C-9270-3478D7A02B13}"/>
              </a:ext>
            </a:extLst>
          </p:cNvPr>
          <p:cNvSpPr/>
          <p:nvPr/>
        </p:nvSpPr>
        <p:spPr>
          <a:xfrm>
            <a:off x="11628120" y="371949"/>
            <a:ext cx="745830" cy="731623"/>
          </a:xfrm>
          <a:prstGeom prst="ellipse">
            <a:avLst/>
          </a:prstGeom>
          <a:solidFill>
            <a:srgbClr val="262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DC5470D-FB36-37AC-1E76-CBBC86EA8A84}"/>
              </a:ext>
            </a:extLst>
          </p:cNvPr>
          <p:cNvSpPr/>
          <p:nvPr/>
        </p:nvSpPr>
        <p:spPr>
          <a:xfrm>
            <a:off x="11290811" y="965807"/>
            <a:ext cx="316989" cy="298072"/>
          </a:xfrm>
          <a:prstGeom prst="ellipse">
            <a:avLst/>
          </a:prstGeom>
          <a:solidFill>
            <a:srgbClr val="FD9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EAA202-081A-DAC1-3FB0-81409F3D0289}"/>
              </a:ext>
            </a:extLst>
          </p:cNvPr>
          <p:cNvSpPr txBox="1"/>
          <p:nvPr/>
        </p:nvSpPr>
        <p:spPr>
          <a:xfrm>
            <a:off x="574916" y="908263"/>
            <a:ext cx="647630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b="1" dirty="0">
                <a:latin typeface="Poppins" panose="00000500000000000000" pitchFamily="2" charset="0"/>
                <a:cs typeface="Poppins" panose="00000500000000000000" pitchFamily="2" charset="0"/>
              </a:rPr>
              <a:t>Metodologia cercetării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: </a:t>
            </a:r>
          </a:p>
          <a:p>
            <a:pPr algn="just"/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Anchetă sociologică</a:t>
            </a:r>
          </a:p>
          <a:p>
            <a:pPr algn="just"/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Marja de eroare: 4,3%</a:t>
            </a:r>
          </a:p>
          <a:p>
            <a:pPr algn="just"/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Tip studiu: cantitativ</a:t>
            </a:r>
          </a:p>
          <a:p>
            <a:pPr algn="just"/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Metodă de cercetare: sondaj de opinie online pe un eșantion de 500 de respondenți, reprezentativ </a:t>
            </a: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la </a:t>
            </a:r>
            <a:r>
              <a:rPr lang="en-US" dirty="0" err="1">
                <a:latin typeface="Poppins" panose="00000500000000000000" pitchFamily="2" charset="0"/>
                <a:cs typeface="Poppins" panose="00000500000000000000" pitchFamily="2" charset="0"/>
              </a:rPr>
              <a:t>nivel</a:t>
            </a: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dirty="0" err="1">
                <a:latin typeface="Poppins" panose="00000500000000000000" pitchFamily="2" charset="0"/>
                <a:cs typeface="Poppins" panose="00000500000000000000" pitchFamily="2" charset="0"/>
              </a:rPr>
              <a:t>na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țional, pe populație urbană</a:t>
            </a:r>
          </a:p>
          <a:p>
            <a:pPr algn="just"/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Scorul de alfabetizare financiară reprezintă </a:t>
            </a:r>
            <a:r>
              <a:rPr lang="ro-RO" b="1" dirty="0">
                <a:latin typeface="Poppins" panose="00000500000000000000" pitchFamily="2" charset="0"/>
                <a:cs typeface="Poppins" panose="00000500000000000000" pitchFamily="2" charset="0"/>
              </a:rPr>
              <a:t>numărul total de răspunsuri corecte obținute de fiecare respondent 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la cele 12 întrebări de cunoștințe financiare, având </a:t>
            </a:r>
            <a:r>
              <a:rPr lang="ro-RO" b="1" dirty="0">
                <a:latin typeface="Poppins" panose="00000500000000000000" pitchFamily="2" charset="0"/>
                <a:cs typeface="Poppins" panose="00000500000000000000" pitchFamily="2" charset="0"/>
              </a:rPr>
              <a:t>valori între 0 și 12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, unde un scor mai mare indică un nivel mai ridicat de alfabetizare financiară.</a:t>
            </a:r>
          </a:p>
          <a:p>
            <a:pPr algn="just"/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endParaRPr lang="ro-R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D5FE6A-0D10-4F35-E394-A207D2A18C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44"/>
          <a:stretch>
            <a:fillRect/>
          </a:stretch>
        </p:blipFill>
        <p:spPr>
          <a:xfrm>
            <a:off x="7529294" y="1263879"/>
            <a:ext cx="3761517" cy="361448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59718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7CA52-F837-EF84-B96F-788BA0359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3EA785-7746-E75E-95D0-0DC7C209FB66}"/>
              </a:ext>
            </a:extLst>
          </p:cNvPr>
          <p:cNvSpPr/>
          <p:nvPr/>
        </p:nvSpPr>
        <p:spPr>
          <a:xfrm>
            <a:off x="0" y="3034255"/>
            <a:ext cx="12192000" cy="149310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" name="Titlu 3">
            <a:extLst>
              <a:ext uri="{FF2B5EF4-FFF2-40B4-BE49-F238E27FC236}">
                <a16:creationId xmlns:a16="http://schemas.microsoft.com/office/drawing/2014/main" id="{5867E432-1FAA-2574-9515-750500E4E7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9047" y="3318934"/>
            <a:ext cx="11028363" cy="923748"/>
          </a:xfrm>
        </p:spPr>
        <p:txBody>
          <a:bodyPr>
            <a:normAutofit/>
          </a:bodyPr>
          <a:lstStyle/>
          <a:p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  <a:r>
              <a:rPr lang="it-IT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</a:t>
            </a:r>
            <a:r>
              <a:rPr lang="ro-RO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Autoevaluare și scorul alfabetizării financiare</a:t>
            </a:r>
            <a:endParaRPr lang="en-US" sz="2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0C859FD-D744-3034-4452-9BA814E27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6499" y="6232597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accent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ECDE9B96-11BF-414A-BF9A-5A383D35818F}" type="slidenum">
              <a:rPr lang="en-RO" smtClean="0"/>
              <a:pPr/>
              <a:t>6</a:t>
            </a:fld>
            <a:endParaRPr lang="en-RO" dirty="0"/>
          </a:p>
        </p:txBody>
      </p:sp>
    </p:spTree>
    <p:extLst>
      <p:ext uri="{BB962C8B-B14F-4D97-AF65-F5344CB8AC3E}">
        <p14:creationId xmlns:p14="http://schemas.microsoft.com/office/powerpoint/2010/main" val="131502777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021E9-C80A-25A3-BB68-E98B2CE00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28F347-D374-C51B-EFC3-7C78F2C26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EFFB1D-83F6-105F-28CE-922FA370EF22}"/>
              </a:ext>
            </a:extLst>
          </p:cNvPr>
          <p:cNvSpPr txBox="1"/>
          <p:nvPr/>
        </p:nvSpPr>
        <p:spPr>
          <a:xfrm>
            <a:off x="1416339" y="5667985"/>
            <a:ext cx="993536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900" i="1" dirty="0">
                <a:solidFill>
                  <a:schemeClr val="bg1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Q2. Cum v-ați evalua nivelul general de cunoștințe financiare comparativ cu alți adulți din România?</a:t>
            </a:r>
            <a:endParaRPr lang="en-US" sz="900" i="1" dirty="0">
              <a:solidFill>
                <a:schemeClr val="bg1">
                  <a:lumMod val="1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F61ED3BA-4010-D977-35E2-8B3BB42DD062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361666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Nivelul general de cunoștințe financiare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133175-2B9A-A958-0989-8C05D95E8933}"/>
              </a:ext>
            </a:extLst>
          </p:cNvPr>
          <p:cNvGrpSpPr/>
          <p:nvPr/>
        </p:nvGrpSpPr>
        <p:grpSpPr>
          <a:xfrm>
            <a:off x="-1480207" y="594058"/>
            <a:ext cx="9361666" cy="5669884"/>
            <a:chOff x="664131" y="562713"/>
            <a:chExt cx="11453299" cy="5669884"/>
          </a:xfrm>
        </p:grpSpPr>
        <p:graphicFrame>
          <p:nvGraphicFramePr>
            <p:cNvPr id="3" name="Chart 2">
              <a:extLst>
                <a:ext uri="{FF2B5EF4-FFF2-40B4-BE49-F238E27FC236}">
                  <a16:creationId xmlns:a16="http://schemas.microsoft.com/office/drawing/2014/main" id="{7F6BC7CB-185F-DC87-88B4-C0468DC5569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84662183"/>
                </p:ext>
              </p:extLst>
            </p:nvPr>
          </p:nvGraphicFramePr>
          <p:xfrm>
            <a:off x="664131" y="562713"/>
            <a:ext cx="11453299" cy="56698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82AA5F3-ED39-A96B-D4A9-D45CC1385B41}"/>
                </a:ext>
              </a:extLst>
            </p:cNvPr>
            <p:cNvSpPr/>
            <p:nvPr/>
          </p:nvSpPr>
          <p:spPr>
            <a:xfrm>
              <a:off x="3223088" y="1215117"/>
              <a:ext cx="6861301" cy="146751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6E20792-2463-17BF-CB31-DF5C656B7DB2}"/>
              </a:ext>
            </a:extLst>
          </p:cNvPr>
          <p:cNvSpPr txBox="1"/>
          <p:nvPr/>
        </p:nvSpPr>
        <p:spPr>
          <a:xfrm>
            <a:off x="7551571" y="2295643"/>
            <a:ext cx="43081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Ponderea respondenților din eurobarometru care au declarat un nivel general de cunoștințe financiare foarte ridicat și destul de ridicat, comparativ cu alți adulți, este </a:t>
            </a:r>
            <a:r>
              <a:rPr lang="ro-RO" sz="3600" b="1" dirty="0">
                <a:latin typeface="Poppins" panose="00000500000000000000" pitchFamily="2" charset="0"/>
                <a:cs typeface="Poppins" panose="00000500000000000000" pitchFamily="2" charset="0"/>
              </a:rPr>
              <a:t>30% </a:t>
            </a:r>
            <a:r>
              <a:rPr lang="ro-RO" dirty="0">
                <a:latin typeface="Poppins" panose="00000500000000000000" pitchFamily="2" charset="0"/>
                <a:cs typeface="Poppins" panose="00000500000000000000" pitchFamily="2" charset="0"/>
              </a:rPr>
              <a:t>(nivel european)</a:t>
            </a:r>
            <a:r>
              <a:rPr lang="ro-RO" sz="3600" b="1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ro-RO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428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5075A-6543-26D9-0C87-32EBE3651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5AE9FF-27C5-B26A-976E-B50C066D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8</a:t>
            </a:fld>
            <a:endParaRPr lang="en-US"/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1DF90703-4A1C-05CC-E5AA-970850F8B8B2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361666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Sumar quiz financiar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A5BC2E-F63F-2564-B7E8-87E974BA1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672650"/>
              </p:ext>
            </p:extLst>
          </p:nvPr>
        </p:nvGraphicFramePr>
        <p:xfrm>
          <a:off x="4432417" y="696671"/>
          <a:ext cx="7273252" cy="435782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74562">
                  <a:extLst>
                    <a:ext uri="{9D8B030D-6E8A-4147-A177-3AD203B41FA5}">
                      <a16:colId xmlns:a16="http://schemas.microsoft.com/office/drawing/2014/main" val="165404447"/>
                    </a:ext>
                  </a:extLst>
                </a:gridCol>
                <a:gridCol w="2374562">
                  <a:extLst>
                    <a:ext uri="{9D8B030D-6E8A-4147-A177-3AD203B41FA5}">
                      <a16:colId xmlns:a16="http://schemas.microsoft.com/office/drawing/2014/main" val="1071939924"/>
                    </a:ext>
                  </a:extLst>
                </a:gridCol>
                <a:gridCol w="1262064">
                  <a:extLst>
                    <a:ext uri="{9D8B030D-6E8A-4147-A177-3AD203B41FA5}">
                      <a16:colId xmlns:a16="http://schemas.microsoft.com/office/drawing/2014/main" val="312529703"/>
                    </a:ext>
                  </a:extLst>
                </a:gridCol>
                <a:gridCol w="1262064">
                  <a:extLst>
                    <a:ext uri="{9D8B030D-6E8A-4147-A177-3AD203B41FA5}">
                      <a16:colId xmlns:a16="http://schemas.microsoft.com/office/drawing/2014/main" val="1049059206"/>
                    </a:ext>
                  </a:extLst>
                </a:gridCol>
              </a:tblGrid>
              <a:tr h="335217"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Întrebarea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Răspuns corect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 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00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% 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749710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Q13. Efectul creșterii euro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Vacanța și produsele importate devin mai scumpe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318807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Q14. Reacția la scam-uri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Ignor mesajul și contactez banca prin canal oficial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1035535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Q9. Reacția la crypto scam-uri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Verific dacă firma este autorizată și caut recenzii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81553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Q12. Impactul inflației asupra economiilor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Pierd putere de cumpărare, dobânda este negativă (-2%)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3950944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Q8. Credit ipotecar cu dobândă variabilă, legată de IRCC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Crește, dobânda la credit urmărește evoluția IRCC/ROBOR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42736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Q11. Rata inflației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Prețurile bunurilor și serviciilor au crescut cu 10%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7853698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Q7. Diversificarea investițiilor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Mai puțin riscantă decât o investiție într-o singură acțiune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919717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Q6. Risc și randament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Mai riscantă decât o investiție cu un randament mai mic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939813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Q3. Dobândă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Mai mult de 110 euro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20429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Q4. Inflație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Mai puțin decât ați putea cumpăra astăzi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587052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Q10. ROBOR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Rata dobânzii la care băncile se împrumută între ele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70E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o-RO" sz="105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879899"/>
                  </a:ext>
                </a:extLst>
              </a:tr>
              <a:tr h="3352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Q5. Dobânzi și obligațiuni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900" b="0" i="0" u="none" strike="noStrike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Scad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o-R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847037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9910BE4-B144-901E-403D-16D6E9B448B6}"/>
              </a:ext>
            </a:extLst>
          </p:cNvPr>
          <p:cNvCxnSpPr>
            <a:cxnSpLocks/>
          </p:cNvCxnSpPr>
          <p:nvPr/>
        </p:nvCxnSpPr>
        <p:spPr>
          <a:xfrm>
            <a:off x="11481734" y="4764947"/>
            <a:ext cx="0" cy="218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F882130-D71B-81C3-A8D9-22777505C548}"/>
              </a:ext>
            </a:extLst>
          </p:cNvPr>
          <p:cNvCxnSpPr>
            <a:cxnSpLocks/>
          </p:cNvCxnSpPr>
          <p:nvPr/>
        </p:nvCxnSpPr>
        <p:spPr>
          <a:xfrm>
            <a:off x="11333526" y="3884103"/>
            <a:ext cx="308058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080517C-DFBC-60E3-EF71-6E77B0ECCAB6}"/>
              </a:ext>
            </a:extLst>
          </p:cNvPr>
          <p:cNvCxnSpPr>
            <a:cxnSpLocks/>
          </p:cNvCxnSpPr>
          <p:nvPr/>
        </p:nvCxnSpPr>
        <p:spPr>
          <a:xfrm>
            <a:off x="11313484" y="3214382"/>
            <a:ext cx="328100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C54EF61-30B6-C6B3-2D71-654DF0695E3A}"/>
              </a:ext>
            </a:extLst>
          </p:cNvPr>
          <p:cNvCxnSpPr>
            <a:cxnSpLocks/>
          </p:cNvCxnSpPr>
          <p:nvPr/>
        </p:nvCxnSpPr>
        <p:spPr>
          <a:xfrm>
            <a:off x="11481733" y="4112003"/>
            <a:ext cx="0" cy="218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E2B659B-CDFE-30E6-ECEA-7F78077A36B3}"/>
              </a:ext>
            </a:extLst>
          </p:cNvPr>
          <p:cNvCxnSpPr>
            <a:cxnSpLocks/>
          </p:cNvCxnSpPr>
          <p:nvPr/>
        </p:nvCxnSpPr>
        <p:spPr>
          <a:xfrm>
            <a:off x="11471945" y="3429000"/>
            <a:ext cx="0" cy="218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ED8DC6-F1B3-FDF4-E4C4-B376034BC11F}"/>
              </a:ext>
            </a:extLst>
          </p:cNvPr>
          <p:cNvCxnSpPr>
            <a:cxnSpLocks/>
          </p:cNvCxnSpPr>
          <p:nvPr/>
        </p:nvCxnSpPr>
        <p:spPr>
          <a:xfrm>
            <a:off x="10204266" y="5680791"/>
            <a:ext cx="0" cy="218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34BE438-EB7F-F362-2244-81B57C14B024}"/>
              </a:ext>
            </a:extLst>
          </p:cNvPr>
          <p:cNvSpPr txBox="1"/>
          <p:nvPr/>
        </p:nvSpPr>
        <p:spPr>
          <a:xfrm>
            <a:off x="10263925" y="5213192"/>
            <a:ext cx="1625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 dirty="0">
                <a:latin typeface="Poppins" panose="00000500000000000000" pitchFamily="2" charset="0"/>
                <a:cs typeface="Poppins" panose="00000500000000000000" pitchFamily="2" charset="0"/>
              </a:rPr>
              <a:t>% la nivelul UE, diferența fiind în marja de eroare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6112D4-FC34-9AA6-7D8F-F4687F7BDDAD}"/>
              </a:ext>
            </a:extLst>
          </p:cNvPr>
          <p:cNvSpPr txBox="1"/>
          <p:nvPr/>
        </p:nvSpPr>
        <p:spPr>
          <a:xfrm>
            <a:off x="10263925" y="5674432"/>
            <a:ext cx="16256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 dirty="0">
                <a:latin typeface="Poppins" panose="00000500000000000000" pitchFamily="2" charset="0"/>
                <a:cs typeface="Poppins" panose="00000500000000000000" pitchFamily="2" charset="0"/>
              </a:rPr>
              <a:t>% mai scăzut decât UE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870294-3B92-9F44-1C78-1473AD87D423}"/>
              </a:ext>
            </a:extLst>
          </p:cNvPr>
          <p:cNvSpPr txBox="1"/>
          <p:nvPr/>
        </p:nvSpPr>
        <p:spPr>
          <a:xfrm>
            <a:off x="165511" y="1343533"/>
            <a:ext cx="3828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Scor mediu</a:t>
            </a: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 7,53/12 </a:t>
            </a:r>
            <a:r>
              <a:rPr lang="ro-RO" sz="1600" dirty="0">
                <a:latin typeface="Poppins" panose="00000500000000000000" pitchFamily="2" charset="0"/>
                <a:cs typeface="Poppins" panose="00000500000000000000" pitchFamily="2" charset="0"/>
              </a:rPr>
              <a:t>(62,72% rata medie de răspunsuri corecte)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o-RO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Mediana</a:t>
            </a: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 8/12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2A07E3-467A-7196-43CF-9B07BD904595}"/>
              </a:ext>
            </a:extLst>
          </p:cNvPr>
          <p:cNvSpPr txBox="1"/>
          <p:nvPr/>
        </p:nvSpPr>
        <p:spPr>
          <a:xfrm>
            <a:off x="165511" y="3687729"/>
            <a:ext cx="3828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Scor mediu</a:t>
            </a: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 9,33/12 </a:t>
            </a:r>
            <a:r>
              <a:rPr lang="ro-RO" sz="1600" dirty="0">
                <a:latin typeface="Poppins" panose="00000500000000000000" pitchFamily="2" charset="0"/>
                <a:cs typeface="Poppins" panose="00000500000000000000" pitchFamily="2" charset="0"/>
              </a:rPr>
              <a:t>(77,75% rata medie de răspunsuri corecte)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o-RO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Mediana</a:t>
            </a: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  <a:r>
              <a:rPr lang="ro-RO" sz="1600" b="1" dirty="0">
                <a:latin typeface="Poppins" panose="00000500000000000000" pitchFamily="2" charset="0"/>
                <a:cs typeface="Poppins" panose="00000500000000000000" pitchFamily="2" charset="0"/>
              </a:rPr>
              <a:t> 10/12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A58F3C-EED6-9BE5-093A-E7C94742F2CF}"/>
              </a:ext>
            </a:extLst>
          </p:cNvPr>
          <p:cNvSpPr txBox="1"/>
          <p:nvPr/>
        </p:nvSpPr>
        <p:spPr>
          <a:xfrm>
            <a:off x="700946" y="954627"/>
            <a:ext cx="2340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 cazul României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498468-ED50-3826-1EBF-94DDD6E7B3D0}"/>
              </a:ext>
            </a:extLst>
          </p:cNvPr>
          <p:cNvSpPr txBox="1"/>
          <p:nvPr/>
        </p:nvSpPr>
        <p:spPr>
          <a:xfrm>
            <a:off x="816793" y="3318397"/>
            <a:ext cx="2340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solidFill>
                  <a:srgbClr val="2870E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În cazul quiz BCR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6E20318-D43C-0EE5-EF3B-6F934F649730}"/>
              </a:ext>
            </a:extLst>
          </p:cNvPr>
          <p:cNvCxnSpPr>
            <a:cxnSpLocks/>
          </p:cNvCxnSpPr>
          <p:nvPr/>
        </p:nvCxnSpPr>
        <p:spPr>
          <a:xfrm>
            <a:off x="9935825" y="5403129"/>
            <a:ext cx="328100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487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534B7-0CE8-66D6-7629-65E5AA3D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00980E-0B2B-A2F3-9B5D-B4A55CAE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34840-3DE8-4E90-99C4-A0E6092E5CEA}" type="slidenum">
              <a:rPr lang="en-US" smtClean="0"/>
              <a:t>9</a:t>
            </a:fld>
            <a:endParaRPr lang="en-US"/>
          </a:p>
        </p:txBody>
      </p:sp>
      <p:sp>
        <p:nvSpPr>
          <p:cNvPr id="4" name="Titlu 1">
            <a:extLst>
              <a:ext uri="{FF2B5EF4-FFF2-40B4-BE49-F238E27FC236}">
                <a16:creationId xmlns:a16="http://schemas.microsoft.com/office/drawing/2014/main" id="{04FA6D5F-D1AC-1486-07DA-17909492896C}"/>
              </a:ext>
            </a:extLst>
          </p:cNvPr>
          <p:cNvSpPr txBox="1">
            <a:spLocks/>
          </p:cNvSpPr>
          <p:nvPr/>
        </p:nvSpPr>
        <p:spPr>
          <a:xfrm>
            <a:off x="165511" y="112658"/>
            <a:ext cx="9901278" cy="841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Ponderea celor cu cea mai ridicată educație financiară (1/2)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Poppins" panose="00000500000000000000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B7E5B2-D7A0-AC54-8A71-F6A319F8622F}"/>
              </a:ext>
            </a:extLst>
          </p:cNvPr>
          <p:cNvGrpSpPr/>
          <p:nvPr/>
        </p:nvGrpSpPr>
        <p:grpSpPr>
          <a:xfrm>
            <a:off x="-493632" y="1040127"/>
            <a:ext cx="6971251" cy="5058670"/>
            <a:chOff x="-713065" y="679400"/>
            <a:chExt cx="6971251" cy="5058670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2E336F1B-21D4-87EB-11EB-B678DEA1991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2088541"/>
                </p:ext>
              </p:extLst>
            </p:nvPr>
          </p:nvGraphicFramePr>
          <p:xfrm>
            <a:off x="-713065" y="771786"/>
            <a:ext cx="6971251" cy="49662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3" name="Connector: Elbow 12">
              <a:extLst>
                <a:ext uri="{FF2B5EF4-FFF2-40B4-BE49-F238E27FC236}">
                  <a16:creationId xmlns:a16="http://schemas.microsoft.com/office/drawing/2014/main" id="{75D1B95A-1E81-AFDF-0588-3C01A9324BA5}"/>
                </a:ext>
              </a:extLst>
            </p:cNvPr>
            <p:cNvCxnSpPr/>
            <p:nvPr/>
          </p:nvCxnSpPr>
          <p:spPr>
            <a:xfrm flipV="1">
              <a:off x="2772560" y="864066"/>
              <a:ext cx="885040" cy="255864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E6A26D-D330-605F-BA32-185C2C006346}"/>
                </a:ext>
              </a:extLst>
            </p:cNvPr>
            <p:cNvSpPr txBox="1"/>
            <p:nvPr/>
          </p:nvSpPr>
          <p:spPr>
            <a:xfrm>
              <a:off x="3724712" y="679400"/>
              <a:ext cx="1426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b="1" dirty="0">
                  <a:latin typeface="Poppins" panose="00000500000000000000" pitchFamily="2" charset="0"/>
                  <a:cs typeface="Poppins" panose="00000500000000000000" pitchFamily="2" charset="0"/>
                </a:rPr>
                <a:t>N=1</a:t>
              </a:r>
              <a:r>
                <a:rPr lang="en-US" b="1" dirty="0">
                  <a:latin typeface="Poppins" panose="00000500000000000000" pitchFamily="2" charset="0"/>
                  <a:cs typeface="Poppins" panose="00000500000000000000" pitchFamily="2" charset="0"/>
                </a:rPr>
                <a:t>4</a:t>
              </a:r>
              <a:endParaRPr lang="ro-RO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523D9A9-3E31-ED45-DE0B-5CB4924E70E6}"/>
              </a:ext>
            </a:extLst>
          </p:cNvPr>
          <p:cNvGrpSpPr/>
          <p:nvPr/>
        </p:nvGrpSpPr>
        <p:grpSpPr>
          <a:xfrm>
            <a:off x="5757564" y="1132513"/>
            <a:ext cx="6971251" cy="4966284"/>
            <a:chOff x="-713065" y="771786"/>
            <a:chExt cx="6971251" cy="4966284"/>
          </a:xfrm>
        </p:grpSpPr>
        <p:graphicFrame>
          <p:nvGraphicFramePr>
            <p:cNvPr id="27" name="Chart 26">
              <a:extLst>
                <a:ext uri="{FF2B5EF4-FFF2-40B4-BE49-F238E27FC236}">
                  <a16:creationId xmlns:a16="http://schemas.microsoft.com/office/drawing/2014/main" id="{EA5857E6-FA29-93AE-899A-0618F1A732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34962859"/>
                </p:ext>
              </p:extLst>
            </p:nvPr>
          </p:nvGraphicFramePr>
          <p:xfrm>
            <a:off x="-713065" y="771786"/>
            <a:ext cx="6971251" cy="49662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D611F018-9394-A76F-2B2E-599FD02276BE}"/>
                </a:ext>
              </a:extLst>
            </p:cNvPr>
            <p:cNvCxnSpPr/>
            <p:nvPr/>
          </p:nvCxnSpPr>
          <p:spPr>
            <a:xfrm flipV="1">
              <a:off x="3670262" y="1170036"/>
              <a:ext cx="885040" cy="255864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E5E72B-7AFD-8EC3-5695-FE3E086AB515}"/>
                </a:ext>
              </a:extLst>
            </p:cNvPr>
            <p:cNvSpPr txBox="1"/>
            <p:nvPr/>
          </p:nvSpPr>
          <p:spPr>
            <a:xfrm>
              <a:off x="4622414" y="985370"/>
              <a:ext cx="1426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o-RO" b="1" dirty="0">
                  <a:latin typeface="Poppins" panose="00000500000000000000" pitchFamily="2" charset="0"/>
                  <a:cs typeface="Poppins" panose="00000500000000000000" pitchFamily="2" charset="0"/>
                </a:rPr>
                <a:t>N=98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3B2A15A-9377-94F6-5688-B1F02640F557}"/>
              </a:ext>
            </a:extLst>
          </p:cNvPr>
          <p:cNvSpPr txBox="1"/>
          <p:nvPr/>
        </p:nvSpPr>
        <p:spPr>
          <a:xfrm>
            <a:off x="726306" y="667822"/>
            <a:ext cx="4531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Cei care au r</a:t>
            </a:r>
            <a:r>
              <a:rPr lang="ro-RO" sz="1400" b="1" dirty="0">
                <a:latin typeface="Poppins" panose="00000500000000000000" pitchFamily="2" charset="0"/>
                <a:cs typeface="Poppins" panose="00000500000000000000" pitchFamily="2" charset="0"/>
              </a:rPr>
              <a:t>ăspuns corect la toate întrebările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DC85E1-08D4-B462-F254-A6BC4E70967C}"/>
              </a:ext>
            </a:extLst>
          </p:cNvPr>
          <p:cNvSpPr txBox="1"/>
          <p:nvPr/>
        </p:nvSpPr>
        <p:spPr>
          <a:xfrm>
            <a:off x="7262728" y="667822"/>
            <a:ext cx="4531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latin typeface="Poppins" panose="00000500000000000000" pitchFamily="2" charset="0"/>
                <a:cs typeface="Poppins" panose="00000500000000000000" pitchFamily="2" charset="0"/>
              </a:rPr>
              <a:t>Cei care au răspuns corect la 10/12</a:t>
            </a:r>
          </a:p>
        </p:txBody>
      </p:sp>
    </p:spTree>
    <p:extLst>
      <p:ext uri="{BB962C8B-B14F-4D97-AF65-F5344CB8AC3E}">
        <p14:creationId xmlns:p14="http://schemas.microsoft.com/office/powerpoint/2010/main" val="129939403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Cult Research Color Scheme">
      <a:dk1>
        <a:srgbClr val="262254"/>
      </a:dk1>
      <a:lt1>
        <a:srgbClr val="FEFEFE"/>
      </a:lt1>
      <a:dk2>
        <a:srgbClr val="302A59"/>
      </a:dk2>
      <a:lt2>
        <a:srgbClr val="E8E8E8"/>
      </a:lt2>
      <a:accent1>
        <a:srgbClr val="1F6179"/>
      </a:accent1>
      <a:accent2>
        <a:srgbClr val="F7B32B"/>
      </a:accent2>
      <a:accent3>
        <a:srgbClr val="E94F59"/>
      </a:accent3>
      <a:accent4>
        <a:srgbClr val="FD6668"/>
      </a:accent4>
      <a:accent5>
        <a:srgbClr val="FD9D79"/>
      </a:accent5>
      <a:accent6>
        <a:srgbClr val="8351A8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ult Research Color Scheme">
      <a:dk1>
        <a:srgbClr val="262254"/>
      </a:dk1>
      <a:lt1>
        <a:srgbClr val="FEFEFE"/>
      </a:lt1>
      <a:dk2>
        <a:srgbClr val="302A59"/>
      </a:dk2>
      <a:lt2>
        <a:srgbClr val="E8E8E8"/>
      </a:lt2>
      <a:accent1>
        <a:srgbClr val="1F6179"/>
      </a:accent1>
      <a:accent2>
        <a:srgbClr val="F7B32B"/>
      </a:accent2>
      <a:accent3>
        <a:srgbClr val="E94F59"/>
      </a:accent3>
      <a:accent4>
        <a:srgbClr val="FD6668"/>
      </a:accent4>
      <a:accent5>
        <a:srgbClr val="FD9D79"/>
      </a:accent5>
      <a:accent6>
        <a:srgbClr val="8351A8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Cult Research Color Scheme">
      <a:dk1>
        <a:srgbClr val="262254"/>
      </a:dk1>
      <a:lt1>
        <a:srgbClr val="FEFEFE"/>
      </a:lt1>
      <a:dk2>
        <a:srgbClr val="302A59"/>
      </a:dk2>
      <a:lt2>
        <a:srgbClr val="E8E8E8"/>
      </a:lt2>
      <a:accent1>
        <a:srgbClr val="1F6179"/>
      </a:accent1>
      <a:accent2>
        <a:srgbClr val="F7B32B"/>
      </a:accent2>
      <a:accent3>
        <a:srgbClr val="E94F59"/>
      </a:accent3>
      <a:accent4>
        <a:srgbClr val="FD6668"/>
      </a:accent4>
      <a:accent5>
        <a:srgbClr val="FD9D79"/>
      </a:accent5>
      <a:accent6>
        <a:srgbClr val="8351A8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60583</TotalTime>
  <Words>1816</Words>
  <Application>Microsoft Office PowerPoint</Application>
  <PresentationFormat>Widescreen</PresentationFormat>
  <Paragraphs>385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Aptos</vt:lpstr>
      <vt:lpstr>Arial</vt:lpstr>
      <vt:lpstr>Calibri</vt:lpstr>
      <vt:lpstr>Poppins</vt:lpstr>
      <vt:lpstr>Poppins ExtraBold</vt:lpstr>
      <vt:lpstr>Poppins Light</vt:lpstr>
      <vt:lpstr>Poppins Medium</vt:lpstr>
      <vt:lpstr>Poppins SemiBold</vt:lpstr>
      <vt:lpstr>3_Office Theme</vt:lpstr>
      <vt:lpstr>1_Office Theme</vt:lpstr>
      <vt:lpstr>2_Office Theme</vt:lpstr>
      <vt:lpstr>PowerPoint Presentation</vt:lpstr>
      <vt:lpstr>PowerPoint Presentation</vt:lpstr>
      <vt:lpstr>PowerPoint Presentation</vt:lpstr>
      <vt:lpstr>OBIECTIVE</vt:lpstr>
      <vt:lpstr>Metodologia studiului</vt:lpstr>
      <vt:lpstr>A. Autoevaluare și scorul alfabetizării financiare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Cunoștințe financiare</vt:lpstr>
      <vt:lpstr>PowerPoint Presentation</vt:lpstr>
      <vt:lpstr>C. Comportament financiar</vt:lpstr>
      <vt:lpstr>PowerPoint Presentation</vt:lpstr>
      <vt:lpstr>PowerPoint Presentation</vt:lpstr>
      <vt:lpstr>PowerPoint Presentation</vt:lpstr>
      <vt:lpstr>PowerPoint Presentation</vt:lpstr>
      <vt:lpstr>D. Informarea și educația financiară</vt:lpstr>
      <vt:lpstr>PowerPoint Presentation</vt:lpstr>
      <vt:lpstr>DATE SOCIO-DEMOGRAFICE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Ciprian Golimbiovschi</dc:creator>
  <cp:lastModifiedBy>Catalin Ionita BCR</cp:lastModifiedBy>
  <cp:revision>127</cp:revision>
  <cp:lastPrinted>2024-07-02T10:38:27Z</cp:lastPrinted>
  <dcterms:created xsi:type="dcterms:W3CDTF">2024-07-02T09:41:16Z</dcterms:created>
  <dcterms:modified xsi:type="dcterms:W3CDTF">2026-09-10T10:12:05Z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efb3d8-da8e-4bca-ad86-9c58735adff5_Enabled">
    <vt:lpwstr>true</vt:lpwstr>
  </property>
  <property fmtid="{D5CDD505-2E9C-101B-9397-08002B2CF9AE}" pid="3" name="MSIP_Label_d3efb3d8-da8e-4bca-ad86-9c58735adff5_SetDate">
    <vt:lpwstr>2026-09-10T10:00:02Z</vt:lpwstr>
  </property>
  <property fmtid="{D5CDD505-2E9C-101B-9397-08002B2CF9AE}" pid="4" name="MSIP_Label_d3efb3d8-da8e-4bca-ad86-9c58735adff5_Method">
    <vt:lpwstr>Privileged</vt:lpwstr>
  </property>
  <property fmtid="{D5CDD505-2E9C-101B-9397-08002B2CF9AE}" pid="5" name="MSIP_Label_d3efb3d8-da8e-4bca-ad86-9c58735adff5_Name">
    <vt:lpwstr>d3efb3d8-da8e-4bca-ad86-9c58735adff5</vt:lpwstr>
  </property>
  <property fmtid="{D5CDD505-2E9C-101B-9397-08002B2CF9AE}" pid="6" name="MSIP_Label_d3efb3d8-da8e-4bca-ad86-9c58735adff5_SiteId">
    <vt:lpwstr>3ad0376a-54d3-49a6-9e20-52de0a92fc89</vt:lpwstr>
  </property>
  <property fmtid="{D5CDD505-2E9C-101B-9397-08002B2CF9AE}" pid="7" name="MSIP_Label_d3efb3d8-da8e-4bca-ad86-9c58735adff5_ActionId">
    <vt:lpwstr>5eac535c-0ebb-49b9-a274-dc3ef10c3b84</vt:lpwstr>
  </property>
  <property fmtid="{D5CDD505-2E9C-101B-9397-08002B2CF9AE}" pid="8" name="MSIP_Label_d3efb3d8-da8e-4bca-ad86-9c58735adff5_ContentBits">
    <vt:lpwstr>0</vt:lpwstr>
  </property>
</Properties>
</file>